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69" r:id="rId5"/>
    <p:sldId id="259" r:id="rId6"/>
    <p:sldId id="268" r:id="rId7"/>
    <p:sldId id="270" r:id="rId8"/>
    <p:sldId id="271" r:id="rId9"/>
    <p:sldId id="261" r:id="rId10"/>
    <p:sldId id="258" r:id="rId11"/>
    <p:sldId id="272" r:id="rId12"/>
    <p:sldId id="260" r:id="rId13"/>
    <p:sldId id="274" r:id="rId14"/>
    <p:sldId id="273" r:id="rId15"/>
    <p:sldId id="266" r:id="rId16"/>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rednji slog 2 – poudarek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rednji slog 4 – poudarek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Srednji slog 1 – poudarek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Brez sloga, brez mrež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ematski slog 1 – poudarek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73A0DAA-6AF3-43AB-8588-CEC1D06C72B9}" styleName="Srednji slo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Svetel slo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162" d="100"/>
          <a:sy n="162" d="100"/>
        </p:scale>
        <p:origin x="18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FD35A29D-B0A6-4991-8C30-C925048D7B8A}" type="datetimeFigureOut">
              <a:rPr lang="sl-SI" smtClean="0"/>
              <a:t>07.06.2022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422236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FD35A29D-B0A6-4991-8C30-C925048D7B8A}" type="datetimeFigureOut">
              <a:rPr lang="sl-SI" smtClean="0"/>
              <a:t>07.06.2022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249757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FD35A29D-B0A6-4991-8C30-C925048D7B8A}" type="datetimeFigureOut">
              <a:rPr lang="sl-SI" smtClean="0"/>
              <a:t>07.06.2022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100225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FD35A29D-B0A6-4991-8C30-C925048D7B8A}" type="datetimeFigureOut">
              <a:rPr lang="sl-SI" smtClean="0"/>
              <a:t>07.06.2022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349325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FD35A29D-B0A6-4991-8C30-C925048D7B8A}" type="datetimeFigureOut">
              <a:rPr lang="sl-SI" smtClean="0"/>
              <a:t>07.06.2022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3857911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FD35A29D-B0A6-4991-8C30-C925048D7B8A}" type="datetimeFigureOut">
              <a:rPr lang="sl-SI" smtClean="0"/>
              <a:t>07.06.2022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13462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FD35A29D-B0A6-4991-8C30-C925048D7B8A}" type="datetimeFigureOut">
              <a:rPr lang="sl-SI" smtClean="0"/>
              <a:t>07.06.2022</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1323458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FD35A29D-B0A6-4991-8C30-C925048D7B8A}" type="datetimeFigureOut">
              <a:rPr lang="sl-SI" smtClean="0"/>
              <a:t>07.06.2022</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100782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FD35A29D-B0A6-4991-8C30-C925048D7B8A}" type="datetimeFigureOut">
              <a:rPr lang="sl-SI" smtClean="0"/>
              <a:t>07.06.2022</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3272990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FD35A29D-B0A6-4991-8C30-C925048D7B8A}" type="datetimeFigureOut">
              <a:rPr lang="sl-SI" smtClean="0"/>
              <a:t>07.06.2022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24434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FD35A29D-B0A6-4991-8C30-C925048D7B8A}" type="datetimeFigureOut">
              <a:rPr lang="sl-SI" smtClean="0"/>
              <a:t>07.06.2022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C6D90FE1-7F36-40D5-9D40-5CA6ADF68B12}" type="slidenum">
              <a:rPr lang="sl-SI" smtClean="0"/>
              <a:t>‹#›</a:t>
            </a:fld>
            <a:endParaRPr lang="sl-SI"/>
          </a:p>
        </p:txBody>
      </p:sp>
    </p:spTree>
    <p:extLst>
      <p:ext uri="{BB962C8B-B14F-4D97-AF65-F5344CB8AC3E}">
        <p14:creationId xmlns:p14="http://schemas.microsoft.com/office/powerpoint/2010/main" val="2724297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5A29D-B0A6-4991-8C30-C925048D7B8A}" type="datetimeFigureOut">
              <a:rPr lang="sl-SI" smtClean="0"/>
              <a:t>07.06.2022</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90FE1-7F36-40D5-9D40-5CA6ADF68B12}" type="slidenum">
              <a:rPr lang="sl-SI" smtClean="0"/>
              <a:t>‹#›</a:t>
            </a:fld>
            <a:endParaRPr lang="sl-SI"/>
          </a:p>
        </p:txBody>
      </p:sp>
    </p:spTree>
    <p:extLst>
      <p:ext uri="{BB962C8B-B14F-4D97-AF65-F5344CB8AC3E}">
        <p14:creationId xmlns:p14="http://schemas.microsoft.com/office/powerpoint/2010/main" val="2125144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normAutofit/>
          </a:bodyPr>
          <a:lstStyle/>
          <a:p>
            <a:r>
              <a:rPr lang="sl-SI" sz="4000" dirty="0"/>
              <a:t>Zakon o urejanju prostora ZUreP-3</a:t>
            </a:r>
            <a:br>
              <a:rPr lang="sl-SI" sz="4000" dirty="0"/>
            </a:br>
            <a:r>
              <a:rPr lang="sl-SI" sz="4000" dirty="0"/>
              <a:t>(UL RS, št. 199/21)</a:t>
            </a:r>
          </a:p>
        </p:txBody>
      </p:sp>
      <p:sp>
        <p:nvSpPr>
          <p:cNvPr id="3" name="Podnaslov 2"/>
          <p:cNvSpPr>
            <a:spLocks noGrp="1"/>
          </p:cNvSpPr>
          <p:nvPr>
            <p:ph type="subTitle" idx="1"/>
          </p:nvPr>
        </p:nvSpPr>
        <p:spPr/>
        <p:txBody>
          <a:bodyPr/>
          <a:lstStyle/>
          <a:p>
            <a:r>
              <a:rPr lang="sl-SI" dirty="0"/>
              <a:t>NAMEN</a:t>
            </a:r>
          </a:p>
          <a:p>
            <a:r>
              <a:rPr lang="sl-SI" dirty="0"/>
              <a:t>Izboljšanje tistih področij, ki so se v času izvajanja ZUreP-2 izkazala za potrebna prenove</a:t>
            </a:r>
          </a:p>
        </p:txBody>
      </p:sp>
    </p:spTree>
    <p:extLst>
      <p:ext uri="{BB962C8B-B14F-4D97-AF65-F5344CB8AC3E}">
        <p14:creationId xmlns:p14="http://schemas.microsoft.com/office/powerpoint/2010/main" val="2393175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Smernice nosilcev urejanja prostora</a:t>
            </a:r>
          </a:p>
        </p:txBody>
      </p:sp>
      <p:sp>
        <p:nvSpPr>
          <p:cNvPr id="3" name="Označba mesta vsebine 2"/>
          <p:cNvSpPr>
            <a:spLocks noGrp="1"/>
          </p:cNvSpPr>
          <p:nvPr>
            <p:ph idx="1"/>
          </p:nvPr>
        </p:nvSpPr>
        <p:spPr/>
        <p:txBody>
          <a:bodyPr>
            <a:normAutofit/>
          </a:bodyPr>
          <a:lstStyle/>
          <a:p>
            <a:pPr>
              <a:spcBef>
                <a:spcPts val="0"/>
              </a:spcBef>
            </a:pPr>
            <a:r>
              <a:rPr lang="sl-SI" sz="2000" dirty="0"/>
              <a:t>nosilci urejanja prostora pripravijo smernice, ki se po potrditvi Komisije za prostorski razvoj objavijo v PIS,</a:t>
            </a:r>
          </a:p>
          <a:p>
            <a:pPr>
              <a:spcBef>
                <a:spcPts val="0"/>
              </a:spcBef>
            </a:pPr>
            <a:r>
              <a:rPr lang="sl-SI" sz="2000" dirty="0"/>
              <a:t>smernice se uporabljajo (samo) za pripravo prostorskih izvedbenih aktov,</a:t>
            </a:r>
          </a:p>
          <a:p>
            <a:pPr>
              <a:spcBef>
                <a:spcPts val="0"/>
              </a:spcBef>
            </a:pPr>
            <a:r>
              <a:rPr lang="sl-SI" sz="2000" dirty="0"/>
              <a:t>smernice morajo biti strukturirane glede na vrsto PIA za katero se uporabljajo in morajo vsebovati vse podatke nosilca urejanja prostora, ki so potrebni za pripravo PIA,</a:t>
            </a:r>
          </a:p>
          <a:p>
            <a:pPr>
              <a:spcBef>
                <a:spcPts val="0"/>
              </a:spcBef>
            </a:pPr>
            <a:r>
              <a:rPr lang="sl-SI" sz="2000" dirty="0"/>
              <a:t>ni več „splošnih“ in „posebnih“ smernic,</a:t>
            </a:r>
          </a:p>
          <a:p>
            <a:pPr>
              <a:spcBef>
                <a:spcPts val="0"/>
              </a:spcBef>
            </a:pPr>
            <a:r>
              <a:rPr lang="sl-SI" sz="2000" dirty="0"/>
              <a:t>vlada bo z uredbo predpisala vsebino, obliko in način priprave smernic.</a:t>
            </a:r>
          </a:p>
          <a:p>
            <a:pPr>
              <a:spcBef>
                <a:spcPts val="0"/>
              </a:spcBef>
            </a:pPr>
            <a:endParaRPr lang="sl-SI" sz="2000" dirty="0"/>
          </a:p>
          <a:p>
            <a:pPr marL="0" indent="0">
              <a:spcBef>
                <a:spcPts val="0"/>
              </a:spcBef>
              <a:buNone/>
            </a:pPr>
            <a:r>
              <a:rPr lang="sl-SI" sz="2000" b="1" dirty="0"/>
              <a:t>NUP – nosilci urejanja prostora (državni in lokalni)</a:t>
            </a:r>
          </a:p>
          <a:p>
            <a:pPr marL="0" indent="0">
              <a:spcBef>
                <a:spcPts val="0"/>
              </a:spcBef>
              <a:buNone/>
            </a:pPr>
            <a:endParaRPr lang="sl-SI" sz="2000" b="1" dirty="0"/>
          </a:p>
          <a:p>
            <a:pPr>
              <a:spcBef>
                <a:spcPts val="0"/>
              </a:spcBef>
            </a:pPr>
            <a:r>
              <a:rPr lang="sl-SI" sz="2000" dirty="0"/>
              <a:t>nosilci urejanja prostora pripravijo smernice v 1 letu po uveljavitvi ZUreP-3 (337. člen) do tedaj lahko pripravljavec PIA zaprosi NUP za konkretne smernice v skladu z ZUreP-2</a:t>
            </a:r>
          </a:p>
          <a:p>
            <a:pPr marL="0" indent="0">
              <a:spcBef>
                <a:spcPts val="0"/>
              </a:spcBef>
              <a:buNone/>
            </a:pPr>
            <a:endParaRPr lang="sl-SI" sz="2000" b="1" dirty="0"/>
          </a:p>
        </p:txBody>
      </p:sp>
    </p:spTree>
    <p:extLst>
      <p:ext uri="{BB962C8B-B14F-4D97-AF65-F5344CB8AC3E}">
        <p14:creationId xmlns:p14="http://schemas.microsoft.com/office/powerpoint/2010/main" val="1547460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Kratek postopek OPN (OPPN)</a:t>
            </a:r>
          </a:p>
        </p:txBody>
      </p:sp>
      <p:sp>
        <p:nvSpPr>
          <p:cNvPr id="3" name="Označba mesta vsebine 2"/>
          <p:cNvSpPr>
            <a:spLocks noGrp="1"/>
          </p:cNvSpPr>
          <p:nvPr>
            <p:ph idx="1"/>
          </p:nvPr>
        </p:nvSpPr>
        <p:spPr/>
        <p:txBody>
          <a:bodyPr>
            <a:normAutofit/>
          </a:bodyPr>
          <a:lstStyle/>
          <a:p>
            <a:pPr marL="0" indent="0">
              <a:buNone/>
            </a:pPr>
            <a:r>
              <a:rPr lang="sl-SI" sz="2000" dirty="0"/>
              <a:t>Kratek postopek SD OPN (SD OPPN) se lahko izvede, če ne gre za vsebinske spremembe.</a:t>
            </a:r>
          </a:p>
          <a:p>
            <a:pPr marL="0" indent="0">
              <a:buNone/>
            </a:pPr>
            <a:r>
              <a:rPr lang="sl-SI" sz="2000" dirty="0"/>
              <a:t>Kratek postopek SD OPN (SD O občinskih odlokov OPPN) enak kot pri sprejemanju drugih odlokov z razliko da se:</a:t>
            </a:r>
          </a:p>
          <a:p>
            <a:pPr>
              <a:buFontTx/>
              <a:buChar char="-"/>
            </a:pPr>
            <a:r>
              <a:rPr lang="sl-SI" sz="2000" dirty="0"/>
              <a:t>izvede javna objava SD OPN (SD OPPN) v PIS za najmanj 15 dni in omogoči sodelovanje javnosti,</a:t>
            </a:r>
          </a:p>
          <a:p>
            <a:pPr>
              <a:buFontTx/>
              <a:buChar char="-"/>
            </a:pPr>
            <a:r>
              <a:rPr lang="sl-SI" sz="2000" dirty="0"/>
              <a:t>pridobi potrditev MOP.</a:t>
            </a:r>
          </a:p>
          <a:p>
            <a:pPr>
              <a:buFontTx/>
              <a:buChar char="-"/>
            </a:pPr>
            <a:endParaRPr lang="sl-SI" sz="2000" dirty="0"/>
          </a:p>
          <a:p>
            <a:pPr marL="0" indent="0">
              <a:buNone/>
            </a:pPr>
            <a:endParaRPr lang="sl-SI" sz="2000" dirty="0"/>
          </a:p>
        </p:txBody>
      </p:sp>
    </p:spTree>
    <p:extLst>
      <p:ext uri="{BB962C8B-B14F-4D97-AF65-F5344CB8AC3E}">
        <p14:creationId xmlns:p14="http://schemas.microsoft.com/office/powerpoint/2010/main" val="3570647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Postopek priprave OPPN in možnost spreminjanja NRP</a:t>
            </a:r>
          </a:p>
        </p:txBody>
      </p:sp>
      <p:sp>
        <p:nvSpPr>
          <p:cNvPr id="3" name="Označba mesta vsebine 2"/>
          <p:cNvSpPr>
            <a:spLocks noGrp="1"/>
          </p:cNvSpPr>
          <p:nvPr>
            <p:ph idx="1"/>
          </p:nvPr>
        </p:nvSpPr>
        <p:spPr>
          <a:xfrm>
            <a:off x="838200" y="1887270"/>
            <a:ext cx="10515600" cy="4351338"/>
          </a:xfrm>
        </p:spPr>
        <p:txBody>
          <a:bodyPr>
            <a:normAutofit/>
          </a:bodyPr>
          <a:lstStyle/>
          <a:p>
            <a:pPr marL="0" indent="0">
              <a:spcBef>
                <a:spcPts val="0"/>
              </a:spcBef>
              <a:buNone/>
            </a:pPr>
            <a:r>
              <a:rPr lang="sl-SI" sz="2000" dirty="0"/>
              <a:t>Z OPPN je po ZUreP-3 možni na delu ali celotnem območju OPPN spremeniti NRP:</a:t>
            </a:r>
          </a:p>
          <a:p>
            <a:pPr>
              <a:spcBef>
                <a:spcPts val="0"/>
              </a:spcBef>
              <a:buFontTx/>
              <a:buChar char="-"/>
            </a:pPr>
            <a:r>
              <a:rPr lang="sl-SI" sz="2000" dirty="0"/>
              <a:t>če je to v skladu s cilji prostorskega razvoja občine, pravnimi režimi, varstvenimi smernicami,</a:t>
            </a:r>
          </a:p>
          <a:p>
            <a:pPr>
              <a:spcBef>
                <a:spcPts val="0"/>
              </a:spcBef>
              <a:buFontTx/>
              <a:buChar char="-"/>
            </a:pPr>
            <a:r>
              <a:rPr lang="sl-SI" sz="2000" dirty="0"/>
              <a:t>če se NRP spreminja na obstoječih stavbnih zemljiščih zaradi izvedbe občinskega razvojnega programa,</a:t>
            </a:r>
          </a:p>
          <a:p>
            <a:pPr>
              <a:spcBef>
                <a:spcPts val="0"/>
              </a:spcBef>
              <a:buFontTx/>
              <a:buChar char="-"/>
            </a:pPr>
            <a:r>
              <a:rPr lang="sl-SI" sz="2000" dirty="0"/>
              <a:t>če gre za umestitev proizvodne naprave  za izkoriščanje obnovljivih virov energije.</a:t>
            </a:r>
          </a:p>
          <a:p>
            <a:pPr>
              <a:spcBef>
                <a:spcPts val="0"/>
              </a:spcBef>
              <a:buFontTx/>
              <a:buChar char="-"/>
            </a:pPr>
            <a:endParaRPr lang="sl-SI" sz="2000" dirty="0"/>
          </a:p>
          <a:p>
            <a:pPr marL="0" indent="0">
              <a:spcBef>
                <a:spcPts val="0"/>
              </a:spcBef>
              <a:buNone/>
            </a:pPr>
            <a:r>
              <a:rPr lang="sl-SI" sz="2000" dirty="0"/>
              <a:t>Za OPPN se CPVO ne izvede razen:</a:t>
            </a:r>
          </a:p>
          <a:p>
            <a:pPr>
              <a:spcBef>
                <a:spcPts val="0"/>
              </a:spcBef>
              <a:buFontTx/>
              <a:buChar char="-"/>
            </a:pPr>
            <a:r>
              <a:rPr lang="sl-SI" sz="2000" dirty="0"/>
              <a:t>če ZRSZVN v svojem mnenju pove, da je treba izvesti presojo sprejemljivosti na varovana območja,</a:t>
            </a:r>
          </a:p>
          <a:p>
            <a:pPr>
              <a:spcBef>
                <a:spcPts val="0"/>
              </a:spcBef>
              <a:buFontTx/>
              <a:buChar char="-"/>
            </a:pPr>
            <a:r>
              <a:rPr lang="sl-SI" sz="2000" dirty="0"/>
              <a:t>če se z OPPN spreminja tudi NRP,</a:t>
            </a:r>
          </a:p>
          <a:p>
            <a:pPr>
              <a:spcBef>
                <a:spcPts val="0"/>
              </a:spcBef>
              <a:buFontTx/>
              <a:buChar char="-"/>
            </a:pPr>
            <a:r>
              <a:rPr lang="sl-SI" sz="2000" dirty="0"/>
              <a:t> če ima občina v veljavi še starejše akte (pripravljene pred 2007 ali pred uveljavitvijo </a:t>
            </a:r>
            <a:r>
              <a:rPr lang="sl-SI" sz="2000" dirty="0" err="1"/>
              <a:t>ZPNačrta</a:t>
            </a:r>
            <a:r>
              <a:rPr lang="sl-SI" sz="2000" dirty="0"/>
              <a:t>).</a:t>
            </a:r>
          </a:p>
          <a:p>
            <a:pPr>
              <a:spcBef>
                <a:spcPts val="0"/>
              </a:spcBef>
              <a:buFontTx/>
              <a:buChar char="-"/>
            </a:pPr>
            <a:endParaRPr lang="sl-SI" sz="2000" dirty="0"/>
          </a:p>
          <a:p>
            <a:pPr marL="0" indent="0">
              <a:spcBef>
                <a:spcPts val="0"/>
              </a:spcBef>
              <a:buNone/>
            </a:pPr>
            <a:endParaRPr lang="sl-SI" sz="2000" dirty="0"/>
          </a:p>
        </p:txBody>
      </p:sp>
    </p:spTree>
    <p:extLst>
      <p:ext uri="{BB962C8B-B14F-4D97-AF65-F5344CB8AC3E}">
        <p14:creationId xmlns:p14="http://schemas.microsoft.com/office/powerpoint/2010/main" val="395259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Izvajanje posegov v prostor in priglasitev</a:t>
            </a:r>
          </a:p>
        </p:txBody>
      </p:sp>
      <p:sp>
        <p:nvSpPr>
          <p:cNvPr id="3" name="Označba mesta vsebine 2"/>
          <p:cNvSpPr>
            <a:spLocks noGrp="1"/>
          </p:cNvSpPr>
          <p:nvPr>
            <p:ph idx="1"/>
          </p:nvPr>
        </p:nvSpPr>
        <p:spPr/>
        <p:txBody>
          <a:bodyPr>
            <a:normAutofit/>
          </a:bodyPr>
          <a:lstStyle/>
          <a:p>
            <a:pPr marL="0" indent="0">
              <a:buNone/>
            </a:pPr>
            <a:r>
              <a:rPr lang="sl-SI" sz="2000" dirty="0"/>
              <a:t>Gradbeni in ne gradbeni posegi v prostor morajo biti skladni:</a:t>
            </a:r>
          </a:p>
          <a:p>
            <a:pPr>
              <a:buFontTx/>
              <a:buChar char="-"/>
            </a:pPr>
            <a:r>
              <a:rPr lang="sl-SI" sz="2000" dirty="0"/>
              <a:t>s temeljnimi pravili urejanja prostora,</a:t>
            </a:r>
          </a:p>
          <a:p>
            <a:pPr>
              <a:buFontTx/>
              <a:buChar char="-"/>
            </a:pPr>
            <a:r>
              <a:rPr lang="sl-SI" sz="2000" dirty="0"/>
              <a:t>s podrobnimi pravili urejanja prostora,</a:t>
            </a:r>
          </a:p>
          <a:p>
            <a:pPr>
              <a:buFontTx/>
              <a:buChar char="-"/>
            </a:pPr>
            <a:r>
              <a:rPr lang="sl-SI" sz="2000" dirty="0"/>
              <a:t>s prostorskimi izvedbenimi akti</a:t>
            </a:r>
          </a:p>
          <a:p>
            <a:pPr>
              <a:buFontTx/>
              <a:buChar char="-"/>
            </a:pPr>
            <a:r>
              <a:rPr lang="sl-SI" sz="2000" dirty="0"/>
              <a:t>s sorodnimi predpisi.</a:t>
            </a:r>
          </a:p>
          <a:p>
            <a:pPr marL="0" indent="0">
              <a:buNone/>
            </a:pPr>
            <a:r>
              <a:rPr lang="sl-SI" sz="2000" dirty="0"/>
              <a:t>Občina izda mnenje o skladnosti.</a:t>
            </a:r>
          </a:p>
          <a:p>
            <a:pPr marL="0" indent="0">
              <a:buNone/>
            </a:pPr>
            <a:r>
              <a:rPr lang="sl-SI" sz="2000" dirty="0"/>
              <a:t>Skladnost ne gradbenih posegov in gradbenih posegov za katere GD ni potrebno, se preveri s priglasitvijo posega, za katero občina izda soglasje.</a:t>
            </a:r>
          </a:p>
        </p:txBody>
      </p:sp>
    </p:spTree>
    <p:extLst>
      <p:ext uri="{BB962C8B-B14F-4D97-AF65-F5344CB8AC3E}">
        <p14:creationId xmlns:p14="http://schemas.microsoft.com/office/powerpoint/2010/main" val="2626058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Odlok o urejenosti naselij in krajine</a:t>
            </a:r>
          </a:p>
        </p:txBody>
      </p:sp>
      <p:sp>
        <p:nvSpPr>
          <p:cNvPr id="3" name="Označba mesta vsebine 2"/>
          <p:cNvSpPr>
            <a:spLocks noGrp="1"/>
          </p:cNvSpPr>
          <p:nvPr>
            <p:ph idx="1"/>
          </p:nvPr>
        </p:nvSpPr>
        <p:spPr>
          <a:xfrm>
            <a:off x="838200" y="1825624"/>
            <a:ext cx="10515600" cy="4575176"/>
          </a:xfrm>
        </p:spPr>
        <p:txBody>
          <a:bodyPr>
            <a:normAutofit fontScale="77500" lnSpcReduction="20000"/>
          </a:bodyPr>
          <a:lstStyle/>
          <a:p>
            <a:pPr marL="0" indent="0">
              <a:buNone/>
            </a:pPr>
            <a:r>
              <a:rPr lang="sl-SI" sz="2000" dirty="0"/>
              <a:t>Odlok je namenjen oblikovanju PIP, namenjenih za ohranitev, krepitev ali vzpostavitev skladne podobe in identitete naselij in krajine.</a:t>
            </a:r>
          </a:p>
          <a:p>
            <a:pPr marL="0" indent="0">
              <a:buNone/>
            </a:pPr>
            <a:r>
              <a:rPr lang="sl-SI" sz="2000" dirty="0"/>
              <a:t>Uporabljal naj bi se na območjih, kjer sta zunanji videz in urejenost posebej pomembna.</a:t>
            </a:r>
          </a:p>
          <a:p>
            <a:pPr marL="0" indent="0">
              <a:buNone/>
            </a:pPr>
            <a:endParaRPr lang="sl-SI" sz="2000" dirty="0"/>
          </a:p>
          <a:p>
            <a:pPr marL="0" indent="0" algn="ctr">
              <a:spcBef>
                <a:spcPct val="0"/>
              </a:spcBef>
              <a:buNone/>
            </a:pPr>
            <a:r>
              <a:rPr lang="sl-SI" sz="4000" dirty="0">
                <a:latin typeface="+mj-lt"/>
                <a:ea typeface="+mj-ea"/>
                <a:cs typeface="+mj-cs"/>
              </a:rPr>
              <a:t>Lokacijska preveritev (LP)</a:t>
            </a:r>
          </a:p>
          <a:p>
            <a:pPr marL="0" indent="0" algn="ctr">
              <a:spcBef>
                <a:spcPct val="0"/>
              </a:spcBef>
              <a:buNone/>
            </a:pPr>
            <a:endParaRPr lang="sl-SI" sz="4000" dirty="0">
              <a:latin typeface="+mj-lt"/>
              <a:ea typeface="+mj-ea"/>
              <a:cs typeface="+mj-cs"/>
            </a:endParaRPr>
          </a:p>
          <a:p>
            <a:pPr marL="0" indent="0">
              <a:spcBef>
                <a:spcPct val="0"/>
              </a:spcBef>
              <a:buNone/>
            </a:pPr>
            <a:r>
              <a:rPr lang="sl-SI" sz="2000" dirty="0">
                <a:latin typeface="+mj-lt"/>
                <a:ea typeface="+mj-ea"/>
                <a:cs typeface="+mj-cs"/>
              </a:rPr>
              <a:t>Namen LP je omogočiti:</a:t>
            </a:r>
          </a:p>
          <a:p>
            <a:pPr>
              <a:spcBef>
                <a:spcPct val="0"/>
              </a:spcBef>
              <a:buFontTx/>
              <a:buChar char="-"/>
            </a:pPr>
            <a:r>
              <a:rPr lang="sl-SI" sz="2000" dirty="0">
                <a:latin typeface="+mj-lt"/>
                <a:ea typeface="+mj-ea"/>
                <a:cs typeface="+mj-cs"/>
              </a:rPr>
              <a:t>prilagajanje velikosti stavbnega zemljišča pri posamični poselitvi,</a:t>
            </a:r>
          </a:p>
          <a:p>
            <a:pPr>
              <a:spcBef>
                <a:spcPct val="0"/>
              </a:spcBef>
              <a:buFontTx/>
              <a:buChar char="-"/>
            </a:pPr>
            <a:r>
              <a:rPr lang="sl-SI" sz="2000" dirty="0">
                <a:latin typeface="+mj-lt"/>
                <a:ea typeface="+mj-ea"/>
                <a:cs typeface="+mj-cs"/>
              </a:rPr>
              <a:t>individualna odstopanja od PIP v OPN,</a:t>
            </a:r>
          </a:p>
          <a:p>
            <a:pPr>
              <a:spcBef>
                <a:spcPct val="0"/>
              </a:spcBef>
              <a:buFontTx/>
              <a:buChar char="-"/>
            </a:pPr>
            <a:r>
              <a:rPr lang="sl-SI" sz="2000" dirty="0">
                <a:latin typeface="+mj-lt"/>
                <a:ea typeface="+mj-ea"/>
                <a:cs typeface="+mj-cs"/>
              </a:rPr>
              <a:t>začasna raba prostora,</a:t>
            </a:r>
          </a:p>
          <a:p>
            <a:pPr>
              <a:spcBef>
                <a:spcPct val="0"/>
              </a:spcBef>
              <a:buFontTx/>
              <a:buChar char="-"/>
            </a:pPr>
            <a:r>
              <a:rPr lang="sl-SI" sz="2000" dirty="0">
                <a:latin typeface="+mj-lt"/>
                <a:ea typeface="+mj-ea"/>
                <a:cs typeface="+mj-cs"/>
              </a:rPr>
              <a:t>legalizacija objekta na stavbnem zemljišču.</a:t>
            </a:r>
          </a:p>
          <a:p>
            <a:pPr marL="0" indent="0">
              <a:buNone/>
            </a:pPr>
            <a:r>
              <a:rPr lang="sl-SI" sz="2000" b="1" dirty="0"/>
              <a:t>Lokacijska preveritev samo v prehodnem obdobju (300. člen)</a:t>
            </a:r>
          </a:p>
          <a:p>
            <a:pPr>
              <a:buFontTx/>
              <a:buChar char="-"/>
            </a:pPr>
            <a:r>
              <a:rPr lang="sl-SI" sz="2000" dirty="0"/>
              <a:t>za namen odstopanja od PIP na območju, ki se ureja z OPN, se lahko uporabi tudi v postopku legalizacije objekta na stavbnem zemljišču (v času ki ga GZ-1 določa za čas legalizacije) </a:t>
            </a:r>
          </a:p>
          <a:p>
            <a:pPr marL="0" indent="0">
              <a:buNone/>
            </a:pPr>
            <a:r>
              <a:rPr lang="sl-SI" sz="2000" b="1" dirty="0"/>
              <a:t>Spremembe v postopku lokacijske preveritve</a:t>
            </a:r>
          </a:p>
          <a:p>
            <a:pPr>
              <a:buFontTx/>
              <a:buChar char="-"/>
            </a:pPr>
            <a:r>
              <a:rPr lang="sl-SI" sz="2000" dirty="0"/>
              <a:t>občinski urbanist preveri ali je LP skladna z določbami ZUreP-3 in šele po tem občina izda sklep o nadomestilu stroškov LP, </a:t>
            </a:r>
          </a:p>
          <a:p>
            <a:pPr>
              <a:buFontTx/>
              <a:buChar char="-"/>
            </a:pPr>
            <a:r>
              <a:rPr lang="sl-SI" sz="2000" dirty="0"/>
              <a:t>občinski urbanist po pridobitvi mnenj NUP predlaga županu da občinski svet s sklepom lokacijsko preveritev odobri ali zavrne.</a:t>
            </a:r>
            <a:endParaRPr lang="sl-SI" sz="2000" dirty="0">
              <a:latin typeface="+mj-lt"/>
              <a:ea typeface="+mj-ea"/>
              <a:cs typeface="+mj-cs"/>
            </a:endParaRPr>
          </a:p>
          <a:p>
            <a:pPr marL="0" indent="0">
              <a:spcBef>
                <a:spcPct val="0"/>
              </a:spcBef>
              <a:buNone/>
            </a:pPr>
            <a:endParaRPr lang="sl-SI" sz="2000" dirty="0">
              <a:latin typeface="+mj-lt"/>
              <a:ea typeface="+mj-ea"/>
              <a:cs typeface="+mj-cs"/>
            </a:endParaRPr>
          </a:p>
          <a:p>
            <a:pPr marL="0" indent="0">
              <a:spcBef>
                <a:spcPct val="0"/>
              </a:spcBef>
              <a:buNone/>
            </a:pPr>
            <a:endParaRPr lang="sl-SI" sz="2000" dirty="0">
              <a:latin typeface="+mj-lt"/>
              <a:ea typeface="+mj-ea"/>
              <a:cs typeface="+mj-cs"/>
            </a:endParaRPr>
          </a:p>
          <a:p>
            <a:pPr>
              <a:spcBef>
                <a:spcPct val="0"/>
              </a:spcBef>
              <a:buFontTx/>
              <a:buChar char="-"/>
            </a:pPr>
            <a:endParaRPr lang="sl-SI" sz="2000" dirty="0">
              <a:latin typeface="+mj-lt"/>
              <a:ea typeface="+mj-ea"/>
              <a:cs typeface="+mj-cs"/>
            </a:endParaRPr>
          </a:p>
          <a:p>
            <a:pPr marL="0" indent="0">
              <a:spcBef>
                <a:spcPct val="0"/>
              </a:spcBef>
              <a:buNone/>
            </a:pPr>
            <a:endParaRPr lang="sl-SI" sz="2000" dirty="0">
              <a:latin typeface="+mj-lt"/>
              <a:ea typeface="+mj-ea"/>
              <a:cs typeface="+mj-cs"/>
            </a:endParaRPr>
          </a:p>
        </p:txBody>
      </p:sp>
    </p:spTree>
    <p:extLst>
      <p:ext uri="{BB962C8B-B14F-4D97-AF65-F5344CB8AC3E}">
        <p14:creationId xmlns:p14="http://schemas.microsoft.com/office/powerpoint/2010/main" val="487862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sl-SI" dirty="0"/>
              <a:t>Začasni ukrepi</a:t>
            </a:r>
          </a:p>
        </p:txBody>
      </p:sp>
      <p:sp>
        <p:nvSpPr>
          <p:cNvPr id="3" name="Označba mesta vsebine 2"/>
          <p:cNvSpPr>
            <a:spLocks noGrp="1"/>
          </p:cNvSpPr>
          <p:nvPr>
            <p:ph idx="1"/>
          </p:nvPr>
        </p:nvSpPr>
        <p:spPr/>
        <p:txBody>
          <a:bodyPr/>
          <a:lstStyle/>
          <a:p>
            <a:pPr marL="0" indent="0">
              <a:buNone/>
            </a:pPr>
            <a:r>
              <a:rPr lang="sl-SI" sz="2000" b="1" dirty="0"/>
              <a:t>Lahko se prepove: </a:t>
            </a:r>
          </a:p>
          <a:p>
            <a:pPr>
              <a:spcBef>
                <a:spcPts val="0"/>
              </a:spcBef>
              <a:buFontTx/>
              <a:buChar char="-"/>
            </a:pPr>
            <a:r>
              <a:rPr lang="sl-SI" sz="2000" dirty="0"/>
              <a:t>izdajanje gradbenih in uporabnih dovoljenj, </a:t>
            </a:r>
          </a:p>
          <a:p>
            <a:pPr>
              <a:spcBef>
                <a:spcPts val="0"/>
              </a:spcBef>
              <a:buFontTx/>
              <a:buChar char="-"/>
            </a:pPr>
            <a:r>
              <a:rPr lang="sl-SI" sz="2000" dirty="0"/>
              <a:t>izvajanje trajnih nasadov in ne gradbenih posegov v prostor,</a:t>
            </a:r>
          </a:p>
          <a:p>
            <a:pPr>
              <a:spcBef>
                <a:spcPts val="0"/>
              </a:spcBef>
              <a:buFontTx/>
              <a:buChar char="-"/>
            </a:pPr>
            <a:r>
              <a:rPr lang="sl-SI" sz="2000" dirty="0"/>
              <a:t>v primeru državnega prostorskega načrtovanja je lahko začasni ukrep tudi prepoved spreminjanja izvedbene regulacije prostora v občinskih PIA.</a:t>
            </a:r>
          </a:p>
          <a:p>
            <a:pPr marL="0" indent="0">
              <a:buNone/>
            </a:pPr>
            <a:r>
              <a:rPr lang="sl-SI" sz="2000" b="1" dirty="0"/>
              <a:t>Ni prepovedi prometa z nepremičninami.</a:t>
            </a:r>
          </a:p>
          <a:p>
            <a:pPr marL="0" indent="0">
              <a:buNone/>
            </a:pPr>
            <a:r>
              <a:rPr lang="sl-SI" sz="2000" dirty="0"/>
              <a:t>Začasni ukrepi se sprejemajo z odlokom vlade (DPN) ali z odlokom občinskega sveta (OPN, OPPN).</a:t>
            </a:r>
          </a:p>
        </p:txBody>
      </p:sp>
    </p:spTree>
    <p:extLst>
      <p:ext uri="{BB962C8B-B14F-4D97-AF65-F5344CB8AC3E}">
        <p14:creationId xmlns:p14="http://schemas.microsoft.com/office/powerpoint/2010/main" val="2817458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Pristojnosti urejanja prostora</a:t>
            </a:r>
          </a:p>
        </p:txBody>
      </p:sp>
      <p:graphicFrame>
        <p:nvGraphicFramePr>
          <p:cNvPr id="6" name="Označba mesta vsebine 5"/>
          <p:cNvGraphicFramePr>
            <a:graphicFrameLocks noGrp="1"/>
          </p:cNvGraphicFramePr>
          <p:nvPr>
            <p:ph idx="1"/>
            <p:extLst>
              <p:ext uri="{D42A27DB-BD31-4B8C-83A1-F6EECF244321}">
                <p14:modId xmlns:p14="http://schemas.microsoft.com/office/powerpoint/2010/main" val="2421592826"/>
              </p:ext>
            </p:extLst>
          </p:nvPr>
        </p:nvGraphicFramePr>
        <p:xfrm>
          <a:off x="838200" y="1825625"/>
          <a:ext cx="10515600" cy="3620649"/>
        </p:xfrm>
        <a:graphic>
          <a:graphicData uri="http://schemas.openxmlformats.org/drawingml/2006/table">
            <a:tbl>
              <a:tblPr firstRow="1" bandRow="1">
                <a:tableStyleId>{21E4AEA4-8DFA-4A89-87EB-49C32662AFE0}</a:tableStyleId>
              </a:tblPr>
              <a:tblGrid>
                <a:gridCol w="5257800">
                  <a:extLst>
                    <a:ext uri="{9D8B030D-6E8A-4147-A177-3AD203B41FA5}">
                      <a16:colId xmlns:a16="http://schemas.microsoft.com/office/drawing/2014/main" val="3486073158"/>
                    </a:ext>
                  </a:extLst>
                </a:gridCol>
                <a:gridCol w="5257800">
                  <a:extLst>
                    <a:ext uri="{9D8B030D-6E8A-4147-A177-3AD203B41FA5}">
                      <a16:colId xmlns:a16="http://schemas.microsoft.com/office/drawing/2014/main" val="3192074941"/>
                    </a:ext>
                  </a:extLst>
                </a:gridCol>
              </a:tblGrid>
              <a:tr h="370840">
                <a:tc>
                  <a:txBody>
                    <a:bodyPr/>
                    <a:lstStyle/>
                    <a:p>
                      <a:pPr algn="ctr"/>
                      <a:r>
                        <a:rPr lang="sl-SI" dirty="0"/>
                        <a:t>PRISTOJNOSTI DRŽAVE</a:t>
                      </a:r>
                    </a:p>
                  </a:txBody>
                  <a:tcPr/>
                </a:tc>
                <a:tc>
                  <a:txBody>
                    <a:bodyPr/>
                    <a:lstStyle/>
                    <a:p>
                      <a:pPr algn="ctr"/>
                      <a:r>
                        <a:rPr lang="sl-SI" dirty="0"/>
                        <a:t>PRISTOJNOSTI OBČINE</a:t>
                      </a:r>
                    </a:p>
                  </a:txBody>
                  <a:tcPr/>
                </a:tc>
                <a:extLst>
                  <a:ext uri="{0D108BD9-81ED-4DB2-BD59-A6C34878D82A}">
                    <a16:rowId xmlns:a16="http://schemas.microsoft.com/office/drawing/2014/main" val="780284277"/>
                  </a:ext>
                </a:extLst>
              </a:tr>
              <a:tr h="370840">
                <a:tc>
                  <a:txBody>
                    <a:bodyPr/>
                    <a:lstStyle/>
                    <a:p>
                      <a:r>
                        <a:rPr lang="sl-SI" sz="1400" dirty="0"/>
                        <a:t>določanje</a:t>
                      </a:r>
                      <a:r>
                        <a:rPr lang="sl-SI" sz="1400" baseline="0" dirty="0"/>
                        <a:t> ciljev prostorskega razvoja države, izhodišč, pravil, smernic, programov ter izvajanja razvojnih nalog nacionalnega pomena,</a:t>
                      </a:r>
                      <a:endParaRPr lang="sl-SI" sz="1400" dirty="0"/>
                    </a:p>
                  </a:txBody>
                  <a:tcPr/>
                </a:tc>
                <a:tc>
                  <a:txBody>
                    <a:bodyPr/>
                    <a:lstStyle/>
                    <a:p>
                      <a:r>
                        <a:rPr lang="sl-SI" sz="1400" dirty="0"/>
                        <a:t>določanje ciljev prostorskega razvoja občine, lokalnih prostorskih ureditev, NRP, PIP in povezanih programov,</a:t>
                      </a:r>
                    </a:p>
                  </a:txBody>
                  <a:tcPr/>
                </a:tc>
                <a:extLst>
                  <a:ext uri="{0D108BD9-81ED-4DB2-BD59-A6C34878D82A}">
                    <a16:rowId xmlns:a16="http://schemas.microsoft.com/office/drawing/2014/main" val="3084129553"/>
                  </a:ext>
                </a:extLst>
              </a:tr>
              <a:tr h="370840">
                <a:tc>
                  <a:txBody>
                    <a:bodyPr/>
                    <a:lstStyle/>
                    <a:p>
                      <a:r>
                        <a:rPr lang="sl-SI" sz="1400" dirty="0"/>
                        <a:t>priprava SPRS in državnih PIA,</a:t>
                      </a:r>
                    </a:p>
                  </a:txBody>
                  <a:tcPr/>
                </a:tc>
                <a:tc>
                  <a:txBody>
                    <a:bodyPr/>
                    <a:lstStyle/>
                    <a:p>
                      <a:r>
                        <a:rPr lang="sl-SI" sz="1400" dirty="0"/>
                        <a:t>priprava občinskih PA,</a:t>
                      </a:r>
                    </a:p>
                  </a:txBody>
                  <a:tcPr/>
                </a:tc>
                <a:extLst>
                  <a:ext uri="{0D108BD9-81ED-4DB2-BD59-A6C34878D82A}">
                    <a16:rowId xmlns:a16="http://schemas.microsoft.com/office/drawing/2014/main" val="2139720080"/>
                  </a:ext>
                </a:extLst>
              </a:tr>
              <a:tr h="370840">
                <a:tc>
                  <a:txBody>
                    <a:bodyPr/>
                    <a:lstStyle/>
                    <a:p>
                      <a:r>
                        <a:rPr lang="sl-SI" sz="1400" dirty="0"/>
                        <a:t>sodelovanje pri pripravi</a:t>
                      </a:r>
                      <a:r>
                        <a:rPr lang="sl-SI" sz="1400" baseline="0" dirty="0"/>
                        <a:t> RPP in občinskih PIA,</a:t>
                      </a:r>
                      <a:endParaRPr lang="sl-SI" sz="1400" dirty="0"/>
                    </a:p>
                  </a:txBody>
                  <a:tcPr/>
                </a:tc>
                <a:tc>
                  <a:txBody>
                    <a:bodyPr/>
                    <a:lstStyle/>
                    <a:p>
                      <a:r>
                        <a:rPr lang="sl-SI" sz="1400" dirty="0"/>
                        <a:t>sodelovanje pri pripravi RPP in državnih PIA,</a:t>
                      </a:r>
                    </a:p>
                  </a:txBody>
                  <a:tcPr/>
                </a:tc>
                <a:extLst>
                  <a:ext uri="{0D108BD9-81ED-4DB2-BD59-A6C34878D82A}">
                    <a16:rowId xmlns:a16="http://schemas.microsoft.com/office/drawing/2014/main" val="332624604"/>
                  </a:ext>
                </a:extLst>
              </a:tr>
              <a:tr h="370840">
                <a:tc>
                  <a:txBody>
                    <a:bodyPr/>
                    <a:lstStyle/>
                    <a:p>
                      <a:r>
                        <a:rPr lang="sl-SI" sz="1400" dirty="0"/>
                        <a:t>izvajanje zemljiške politike nacionalnega pomena,</a:t>
                      </a:r>
                    </a:p>
                  </a:txBody>
                  <a:tcPr/>
                </a:tc>
                <a:tc>
                  <a:txBody>
                    <a:bodyPr/>
                    <a:lstStyle/>
                    <a:p>
                      <a:r>
                        <a:rPr lang="sl-SI" sz="1400" dirty="0"/>
                        <a:t>izvajanje zemljiške politike lokalnega pomena,</a:t>
                      </a:r>
                    </a:p>
                  </a:txBody>
                  <a:tcPr/>
                </a:tc>
                <a:extLst>
                  <a:ext uri="{0D108BD9-81ED-4DB2-BD59-A6C34878D82A}">
                    <a16:rowId xmlns:a16="http://schemas.microsoft.com/office/drawing/2014/main" val="1267742292"/>
                  </a:ext>
                </a:extLst>
              </a:tr>
              <a:tr h="370840">
                <a:tc>
                  <a:txBody>
                    <a:bodyPr/>
                    <a:lstStyle/>
                    <a:p>
                      <a:r>
                        <a:rPr lang="sl-SI" sz="1400" dirty="0"/>
                        <a:t>vodenje PIS,</a:t>
                      </a:r>
                    </a:p>
                  </a:txBody>
                  <a:tcPr/>
                </a:tc>
                <a:tc>
                  <a:txBody>
                    <a:bodyPr/>
                    <a:lstStyle/>
                    <a:p>
                      <a:r>
                        <a:rPr lang="sl-SI" sz="1400" dirty="0"/>
                        <a:t>izvajanje nalog za PIS,</a:t>
                      </a:r>
                    </a:p>
                  </a:txBody>
                  <a:tcPr/>
                </a:tc>
                <a:extLst>
                  <a:ext uri="{0D108BD9-81ED-4DB2-BD59-A6C34878D82A}">
                    <a16:rowId xmlns:a16="http://schemas.microsoft.com/office/drawing/2014/main" val="390637899"/>
                  </a:ext>
                </a:extLst>
              </a:tr>
              <a:tr h="370840">
                <a:tc>
                  <a:txBody>
                    <a:bodyPr/>
                    <a:lstStyle/>
                    <a:p>
                      <a:r>
                        <a:rPr lang="sl-SI" sz="1400" dirty="0"/>
                        <a:t>nadzor (zakonitost in inšpekcija),</a:t>
                      </a:r>
                    </a:p>
                  </a:txBody>
                  <a:tcPr/>
                </a:tc>
                <a:tc>
                  <a:txBody>
                    <a:bodyPr/>
                    <a:lstStyle/>
                    <a:p>
                      <a:r>
                        <a:rPr lang="sl-SI" sz="1400" dirty="0"/>
                        <a:t>izvajanje inšpekcijskega nadzora</a:t>
                      </a:r>
                      <a:r>
                        <a:rPr lang="sl-SI" sz="1400" baseline="0" dirty="0"/>
                        <a:t> v občinski pristojnosti,</a:t>
                      </a:r>
                      <a:endParaRPr lang="sl-SI" sz="1400" dirty="0"/>
                    </a:p>
                  </a:txBody>
                  <a:tcPr/>
                </a:tc>
                <a:extLst>
                  <a:ext uri="{0D108BD9-81ED-4DB2-BD59-A6C34878D82A}">
                    <a16:rowId xmlns:a16="http://schemas.microsoft.com/office/drawing/2014/main" val="1248738058"/>
                  </a:ext>
                </a:extLst>
              </a:tr>
              <a:tr h="506609">
                <a:tc>
                  <a:txBody>
                    <a:bodyPr/>
                    <a:lstStyle/>
                    <a:p>
                      <a:r>
                        <a:rPr lang="sl-SI" sz="1400" dirty="0"/>
                        <a:t>izobraževanje in ozaveščanje o urejanju prostora,</a:t>
                      </a:r>
                    </a:p>
                  </a:txBody>
                  <a:tcPr/>
                </a:tc>
                <a:tc>
                  <a:txBody>
                    <a:bodyPr/>
                    <a:lstStyle/>
                    <a:p>
                      <a:r>
                        <a:rPr lang="sl-SI" sz="1400" dirty="0"/>
                        <a:t>izobraževanje in ozaveščanje o urejanju prostora,</a:t>
                      </a:r>
                    </a:p>
                  </a:txBody>
                  <a:tcPr/>
                </a:tc>
                <a:extLst>
                  <a:ext uri="{0D108BD9-81ED-4DB2-BD59-A6C34878D82A}">
                    <a16:rowId xmlns:a16="http://schemas.microsoft.com/office/drawing/2014/main" val="1748605951"/>
                  </a:ext>
                </a:extLst>
              </a:tr>
              <a:tr h="370840">
                <a:tc>
                  <a:txBody>
                    <a:bodyPr/>
                    <a:lstStyle/>
                    <a:p>
                      <a:r>
                        <a:rPr lang="sl-SI" sz="1400" dirty="0"/>
                        <a:t>Izdajanje mnenj/soglasij o skladnosti z državnimi PIA.</a:t>
                      </a:r>
                    </a:p>
                  </a:txBody>
                  <a:tcPr/>
                </a:tc>
                <a:tc>
                  <a:txBody>
                    <a:bodyPr/>
                    <a:lstStyle/>
                    <a:p>
                      <a:r>
                        <a:rPr lang="sl-SI" sz="1400" dirty="0"/>
                        <a:t>izdajanje mnenj/soglasij o skladnosti z občinskimi PIA.</a:t>
                      </a:r>
                    </a:p>
                  </a:txBody>
                  <a:tcPr/>
                </a:tc>
                <a:extLst>
                  <a:ext uri="{0D108BD9-81ED-4DB2-BD59-A6C34878D82A}">
                    <a16:rowId xmlns:a16="http://schemas.microsoft.com/office/drawing/2014/main" val="631432682"/>
                  </a:ext>
                </a:extLst>
              </a:tr>
            </a:tbl>
          </a:graphicData>
        </a:graphic>
      </p:graphicFrame>
    </p:spTree>
    <p:extLst>
      <p:ext uri="{BB962C8B-B14F-4D97-AF65-F5344CB8AC3E}">
        <p14:creationId xmlns:p14="http://schemas.microsoft.com/office/powerpoint/2010/main" val="3791345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Pristojnosti urejanja prostora</a:t>
            </a:r>
          </a:p>
        </p:txBody>
      </p:sp>
      <p:sp>
        <p:nvSpPr>
          <p:cNvPr id="3" name="Označba mesta vsebine 2"/>
          <p:cNvSpPr>
            <a:spLocks noGrp="1"/>
          </p:cNvSpPr>
          <p:nvPr>
            <p:ph idx="1"/>
          </p:nvPr>
        </p:nvSpPr>
        <p:spPr>
          <a:xfrm>
            <a:off x="622443" y="1690688"/>
            <a:ext cx="10515600" cy="4351338"/>
          </a:xfrm>
        </p:spPr>
        <p:txBody>
          <a:bodyPr>
            <a:normAutofit/>
          </a:bodyPr>
          <a:lstStyle/>
          <a:p>
            <a:pPr marL="0" indent="0" algn="just">
              <a:buNone/>
            </a:pPr>
            <a:r>
              <a:rPr lang="sl-SI" sz="2000" dirty="0"/>
              <a:t>Zaradi treh ustavnih odločb je pri usklajevanju interesov v ZUreP-3 večji poudarek na zasebnem interesu, ki pa vseeno ne sme škodovati javnemu interesu (ni več a priori prevlade javne koristi nad zasebno).</a:t>
            </a:r>
          </a:p>
          <a:p>
            <a:pPr marL="0" indent="0" algn="ctr">
              <a:buNone/>
            </a:pPr>
            <a:r>
              <a:rPr lang="sl-SI" sz="2000" b="1" dirty="0"/>
              <a:t>Načelo usklajevanja interesov (9. člen)</a:t>
            </a:r>
            <a:r>
              <a:rPr lang="sl-SI" sz="1800" b="1" dirty="0"/>
              <a:t>: </a:t>
            </a:r>
          </a:p>
          <a:p>
            <a:pPr marL="0" indent="0" algn="just">
              <a:buNone/>
            </a:pPr>
            <a:r>
              <a:rPr lang="sl-SI" sz="2000" dirty="0"/>
              <a:t>Udeleženci pri urejanju prostora morajo pri izvajanju nalog urejanja prostora upoštevati javni in zasebni interes ter ju med seboj skrbno pretehtati in svoje odločitve vsebinsko utemeljiti. Pri tem morajo poskrbeti, da zasebni interes ne škoduje javnemu.</a:t>
            </a:r>
          </a:p>
          <a:p>
            <a:pPr marL="0" indent="0" algn="ctr">
              <a:buNone/>
            </a:pPr>
            <a:r>
              <a:rPr lang="sl-SI" sz="2000" b="1" dirty="0"/>
              <a:t>  Načelo sodelovanja javnosti (11. člen): </a:t>
            </a:r>
          </a:p>
          <a:p>
            <a:pPr marL="0" indent="0" algn="just">
              <a:spcBef>
                <a:spcPts val="0"/>
              </a:spcBef>
              <a:buNone/>
            </a:pPr>
            <a:r>
              <a:rPr lang="sl-SI" sz="2000" dirty="0"/>
              <a:t>Javnost se seznanja ter se ji omogoča vpogled in odzivanje na gradiva v postopki priprave PA </a:t>
            </a:r>
          </a:p>
          <a:p>
            <a:pPr marL="0" indent="0" algn="just">
              <a:spcBef>
                <a:spcPts val="0"/>
              </a:spcBef>
              <a:buNone/>
            </a:pPr>
            <a:r>
              <a:rPr lang="sl-SI" sz="2000" dirty="0"/>
              <a:t>preko storitev prostorskega informacijskega sistema (PIS), lahko pa tudi na druge načine, </a:t>
            </a:r>
          </a:p>
          <a:p>
            <a:pPr marL="0" indent="0" algn="just">
              <a:spcBef>
                <a:spcPts val="0"/>
              </a:spcBef>
              <a:buNone/>
            </a:pPr>
            <a:r>
              <a:rPr lang="sl-SI" sz="2000" dirty="0"/>
              <a:t>ki omogočajo učinkovito sodelovanje med javnostjo in pripravljavcem PA.</a:t>
            </a:r>
          </a:p>
          <a:p>
            <a:pPr marL="0" indent="0">
              <a:buNone/>
            </a:pPr>
            <a:endParaRPr lang="sl-SI" sz="2000" b="1" dirty="0"/>
          </a:p>
        </p:txBody>
      </p:sp>
    </p:spTree>
    <p:extLst>
      <p:ext uri="{BB962C8B-B14F-4D97-AF65-F5344CB8AC3E}">
        <p14:creationId xmlns:p14="http://schemas.microsoft.com/office/powerpoint/2010/main" val="2222847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Sistem prostorskih aktov</a:t>
            </a:r>
          </a:p>
        </p:txBody>
      </p:sp>
      <p:graphicFrame>
        <p:nvGraphicFramePr>
          <p:cNvPr id="8" name="Označba mesta vsebine 7"/>
          <p:cNvGraphicFramePr>
            <a:graphicFrameLocks noGrp="1"/>
          </p:cNvGraphicFramePr>
          <p:nvPr>
            <p:ph idx="1"/>
            <p:extLst>
              <p:ext uri="{D42A27DB-BD31-4B8C-83A1-F6EECF244321}">
                <p14:modId xmlns:p14="http://schemas.microsoft.com/office/powerpoint/2010/main" val="1499958066"/>
              </p:ext>
            </p:extLst>
          </p:nvPr>
        </p:nvGraphicFramePr>
        <p:xfrm>
          <a:off x="838200" y="1825625"/>
          <a:ext cx="8562429" cy="4474831"/>
        </p:xfrm>
        <a:graphic>
          <a:graphicData uri="http://schemas.openxmlformats.org/drawingml/2006/table">
            <a:tbl>
              <a:tblPr firstRow="1" bandRow="1">
                <a:tableStyleId>{2D5ABB26-0587-4C30-8999-92F81FD0307C}</a:tableStyleId>
              </a:tblPr>
              <a:tblGrid>
                <a:gridCol w="1844040">
                  <a:extLst>
                    <a:ext uri="{9D8B030D-6E8A-4147-A177-3AD203B41FA5}">
                      <a16:colId xmlns:a16="http://schemas.microsoft.com/office/drawing/2014/main" val="522475370"/>
                    </a:ext>
                  </a:extLst>
                </a:gridCol>
                <a:gridCol w="2393194">
                  <a:extLst>
                    <a:ext uri="{9D8B030D-6E8A-4147-A177-3AD203B41FA5}">
                      <a16:colId xmlns:a16="http://schemas.microsoft.com/office/drawing/2014/main" val="2257816115"/>
                    </a:ext>
                  </a:extLst>
                </a:gridCol>
                <a:gridCol w="2481155">
                  <a:extLst>
                    <a:ext uri="{9D8B030D-6E8A-4147-A177-3AD203B41FA5}">
                      <a16:colId xmlns:a16="http://schemas.microsoft.com/office/drawing/2014/main" val="1138749482"/>
                    </a:ext>
                  </a:extLst>
                </a:gridCol>
                <a:gridCol w="1844040">
                  <a:extLst>
                    <a:ext uri="{9D8B030D-6E8A-4147-A177-3AD203B41FA5}">
                      <a16:colId xmlns:a16="http://schemas.microsoft.com/office/drawing/2014/main" val="2584705914"/>
                    </a:ext>
                  </a:extLst>
                </a:gridCol>
              </a:tblGrid>
              <a:tr h="424415">
                <a:tc>
                  <a:txBody>
                    <a:bodyPr/>
                    <a:lstStyle/>
                    <a:p>
                      <a:pPr algn="ctr"/>
                      <a:endParaRPr lang="sl-SI" dirty="0"/>
                    </a:p>
                  </a:txBody>
                  <a:tcPr>
                    <a:lnB>
                      <a:noFill/>
                    </a:lnB>
                    <a:solidFill>
                      <a:schemeClr val="accent2"/>
                    </a:solidFill>
                  </a:tcPr>
                </a:tc>
                <a:tc>
                  <a:txBody>
                    <a:bodyPr/>
                    <a:lstStyle/>
                    <a:p>
                      <a:pPr algn="ctr"/>
                      <a:r>
                        <a:rPr lang="sl-SI" dirty="0"/>
                        <a:t>STRATEŠKI</a:t>
                      </a:r>
                      <a:r>
                        <a:rPr lang="sl-SI" baseline="0" dirty="0"/>
                        <a:t> PA</a:t>
                      </a:r>
                      <a:endParaRPr lang="sl-SI" dirty="0"/>
                    </a:p>
                  </a:txBody>
                  <a:tcPr>
                    <a:solidFill>
                      <a:schemeClr val="accent2"/>
                    </a:solidFill>
                  </a:tcPr>
                </a:tc>
                <a:tc>
                  <a:txBody>
                    <a:bodyPr/>
                    <a:lstStyle/>
                    <a:p>
                      <a:pPr algn="ctr"/>
                      <a:r>
                        <a:rPr lang="sl-SI" dirty="0"/>
                        <a:t>IZVEDBENI PA</a:t>
                      </a:r>
                    </a:p>
                  </a:txBody>
                  <a:tcPr>
                    <a:solidFill>
                      <a:schemeClr val="accent2"/>
                    </a:solidFill>
                  </a:tcPr>
                </a:tc>
                <a:tc>
                  <a:txBody>
                    <a:bodyPr/>
                    <a:lstStyle/>
                    <a:p>
                      <a:pPr algn="ctr"/>
                      <a:endParaRPr lang="sl-SI" dirty="0"/>
                    </a:p>
                  </a:txBody>
                  <a:tcPr>
                    <a:solidFill>
                      <a:schemeClr val="accent2"/>
                    </a:solidFill>
                  </a:tcPr>
                </a:tc>
                <a:extLst>
                  <a:ext uri="{0D108BD9-81ED-4DB2-BD59-A6C34878D82A}">
                    <a16:rowId xmlns:a16="http://schemas.microsoft.com/office/drawing/2014/main" val="2388162567"/>
                  </a:ext>
                </a:extLst>
              </a:tr>
              <a:tr h="370840">
                <a:tc>
                  <a:txBody>
                    <a:bodyPr/>
                    <a:lstStyle/>
                    <a:p>
                      <a:pPr algn="ctr"/>
                      <a:r>
                        <a:rPr lang="sl-SI" dirty="0"/>
                        <a:t>DRŽAVNI NIVO</a:t>
                      </a:r>
                    </a:p>
                  </a:txBody>
                  <a:tcPr>
                    <a:lnL>
                      <a:noFill/>
                    </a:lnL>
                    <a:lnR>
                      <a:noFill/>
                    </a:lnR>
                    <a:lnT>
                      <a:noFill/>
                    </a:lnT>
                    <a:lnB>
                      <a:noFill/>
                    </a:lnB>
                    <a:lnTlToBr w="12700" cmpd="sng">
                      <a:noFill/>
                      <a:prstDash val="solid"/>
                    </a:lnTlToBr>
                    <a:lnBlToTr w="12700" cmpd="sng">
                      <a:noFill/>
                      <a:prstDash val="solid"/>
                    </a:lnBlToTr>
                    <a:solidFill>
                      <a:schemeClr val="accent2"/>
                    </a:solidFill>
                  </a:tcPr>
                </a:tc>
                <a:tc>
                  <a:txBody>
                    <a:bodyPr/>
                    <a:lstStyle/>
                    <a:p>
                      <a:pPr algn="ctr"/>
                      <a:r>
                        <a:rPr lang="sl-SI" sz="1600" dirty="0"/>
                        <a:t>Strategija</a:t>
                      </a:r>
                      <a:r>
                        <a:rPr lang="sl-SI" sz="1600" baseline="0" dirty="0"/>
                        <a:t> prostorskega razvoja Slovenije</a:t>
                      </a:r>
                      <a:endParaRPr lang="sl-SI" sz="1600" dirty="0"/>
                    </a:p>
                  </a:txBody>
                  <a:tcPr>
                    <a:lnL>
                      <a:noFill/>
                    </a:lnL>
                  </a:tcPr>
                </a:tc>
                <a:tc>
                  <a:txBody>
                    <a:bodyPr/>
                    <a:lstStyle/>
                    <a:p>
                      <a:pPr algn="ctr"/>
                      <a:r>
                        <a:rPr lang="sl-SI" sz="1400" dirty="0"/>
                        <a:t>DPN</a:t>
                      </a:r>
                    </a:p>
                  </a:txBody>
                  <a:tcPr/>
                </a:tc>
                <a:tc>
                  <a:txBody>
                    <a:bodyPr/>
                    <a:lstStyle/>
                    <a:p>
                      <a:pPr algn="ctr"/>
                      <a:endParaRPr lang="sl-SI" dirty="0"/>
                    </a:p>
                  </a:txBody>
                  <a:tcPr/>
                </a:tc>
                <a:extLst>
                  <a:ext uri="{0D108BD9-81ED-4DB2-BD59-A6C34878D82A}">
                    <a16:rowId xmlns:a16="http://schemas.microsoft.com/office/drawing/2014/main" val="3790643983"/>
                  </a:ext>
                </a:extLst>
              </a:tr>
              <a:tr h="370840">
                <a:tc>
                  <a:txBody>
                    <a:bodyPr/>
                    <a:lstStyle/>
                    <a:p>
                      <a:pPr algn="ctr"/>
                      <a:r>
                        <a:rPr lang="sl-SI" dirty="0"/>
                        <a:t>REGIONALNI NIVO</a:t>
                      </a:r>
                    </a:p>
                  </a:txBody>
                  <a:tcPr>
                    <a:lnL>
                      <a:noFill/>
                    </a:lnL>
                    <a:lnR>
                      <a:noFill/>
                    </a:lnR>
                    <a:lnT>
                      <a:noFill/>
                    </a:lnT>
                    <a:lnB>
                      <a:noFill/>
                    </a:lnB>
                    <a:lnTlToBr w="12700" cmpd="sng">
                      <a:noFill/>
                      <a:prstDash val="solid"/>
                    </a:lnTlToBr>
                    <a:lnBlToTr w="12700" cmpd="sng">
                      <a:noFill/>
                      <a:prstDash val="solid"/>
                    </a:lnBlToTr>
                    <a:solidFill>
                      <a:schemeClr val="accent2"/>
                    </a:solidFill>
                  </a:tcPr>
                </a:tc>
                <a:tc>
                  <a:txBody>
                    <a:bodyPr/>
                    <a:lstStyle/>
                    <a:p>
                      <a:pPr algn="ctr"/>
                      <a:r>
                        <a:rPr lang="sl-SI" sz="1600" dirty="0"/>
                        <a:t>Regionalni prostorski plan</a:t>
                      </a:r>
                    </a:p>
                  </a:txBody>
                  <a:tcPr>
                    <a:lnL>
                      <a:noFill/>
                    </a:lnL>
                  </a:tcPr>
                </a:tc>
                <a:tc>
                  <a:txBody>
                    <a:bodyPr/>
                    <a:lstStyle/>
                    <a:p>
                      <a:pPr algn="ctr"/>
                      <a:r>
                        <a:rPr lang="sl-SI" sz="1400" dirty="0"/>
                        <a:t>/</a:t>
                      </a:r>
                    </a:p>
                  </a:txBody>
                  <a:tcPr/>
                </a:tc>
                <a:tc>
                  <a:txBody>
                    <a:bodyPr/>
                    <a:lstStyle/>
                    <a:p>
                      <a:pPr algn="ctr"/>
                      <a:endParaRPr lang="sl-SI" dirty="0"/>
                    </a:p>
                  </a:txBody>
                  <a:tcPr/>
                </a:tc>
                <a:extLst>
                  <a:ext uri="{0D108BD9-81ED-4DB2-BD59-A6C34878D82A}">
                    <a16:rowId xmlns:a16="http://schemas.microsoft.com/office/drawing/2014/main" val="659175225"/>
                  </a:ext>
                </a:extLst>
              </a:tr>
              <a:tr h="370840">
                <a:tc rowSpan="3">
                  <a:txBody>
                    <a:bodyPr/>
                    <a:lstStyle/>
                    <a:p>
                      <a:pPr algn="ctr"/>
                      <a:r>
                        <a:rPr lang="sl-SI" dirty="0"/>
                        <a:t>OBČINSKI NIVO</a:t>
                      </a:r>
                    </a:p>
                  </a:txBody>
                  <a:tcPr>
                    <a:lnL>
                      <a:noFill/>
                    </a:lnL>
                    <a:lnR>
                      <a:noFill/>
                    </a:lnR>
                    <a:lnT>
                      <a:noFill/>
                    </a:lnT>
                    <a:lnB>
                      <a:noFill/>
                    </a:lnB>
                    <a:lnTlToBr w="12700" cmpd="sng">
                      <a:noFill/>
                      <a:prstDash val="solid"/>
                    </a:lnTlToBr>
                    <a:lnBlToTr w="12700" cmpd="sng">
                      <a:noFill/>
                      <a:prstDash val="solid"/>
                    </a:lnBlToTr>
                    <a:solidFill>
                      <a:schemeClr val="accent2"/>
                    </a:solidFill>
                  </a:tcPr>
                </a:tc>
                <a:tc>
                  <a:txBody>
                    <a:bodyPr/>
                    <a:lstStyle/>
                    <a:p>
                      <a:pPr algn="ctr"/>
                      <a:r>
                        <a:rPr lang="sl-SI" sz="1600" dirty="0"/>
                        <a:t>Občinski prostorski plan</a:t>
                      </a:r>
                      <a:r>
                        <a:rPr lang="sl-SI" sz="1600" baseline="0" dirty="0"/>
                        <a:t> (OPP)</a:t>
                      </a:r>
                      <a:endParaRPr lang="sl-SI" sz="1600" dirty="0"/>
                    </a:p>
                  </a:txBody>
                  <a:tcPr>
                    <a:lnL>
                      <a:noFill/>
                    </a:lnL>
                  </a:tcPr>
                </a:tc>
                <a:tc>
                  <a:txBody>
                    <a:bodyPr/>
                    <a:lstStyle/>
                    <a:p>
                      <a:pPr algn="ctr"/>
                      <a:r>
                        <a:rPr lang="sl-SI" sz="1400" dirty="0"/>
                        <a:t>OPN – Občinski prostorski načrt</a:t>
                      </a:r>
                    </a:p>
                  </a:txBody>
                  <a:tcPr/>
                </a:tc>
                <a:tc>
                  <a:txBody>
                    <a:bodyPr/>
                    <a:lstStyle/>
                    <a:p>
                      <a:pPr algn="ctr"/>
                      <a:r>
                        <a:rPr lang="sl-SI" sz="1400" dirty="0"/>
                        <a:t>Glavni izvedbeni PA</a:t>
                      </a:r>
                      <a:r>
                        <a:rPr lang="sl-SI" sz="1400" baseline="0" dirty="0"/>
                        <a:t> za urejanje prostora, edini obvezni prostorski akt občine</a:t>
                      </a:r>
                      <a:endParaRPr lang="sl-SI" sz="1400" dirty="0"/>
                    </a:p>
                  </a:txBody>
                  <a:tcPr/>
                </a:tc>
                <a:extLst>
                  <a:ext uri="{0D108BD9-81ED-4DB2-BD59-A6C34878D82A}">
                    <a16:rowId xmlns:a16="http://schemas.microsoft.com/office/drawing/2014/main" val="3340153569"/>
                  </a:ext>
                </a:extLst>
              </a:tr>
              <a:tr h="636656">
                <a:tc vMerge="1">
                  <a:txBody>
                    <a:bodyPr/>
                    <a:lstStyle/>
                    <a:p>
                      <a:endParaRPr lang="sl-SI" dirty="0"/>
                    </a:p>
                  </a:txBody>
                  <a:tcPr>
                    <a:lnL>
                      <a:noFill/>
                    </a:lnL>
                    <a:lnR>
                      <a:noFill/>
                    </a:lnR>
                    <a:lnT>
                      <a:noFill/>
                    </a:lnT>
                    <a:lnB>
                      <a:noFill/>
                    </a:lnB>
                    <a:lnTlToBr w="12700" cmpd="sng">
                      <a:noFill/>
                      <a:prstDash val="solid"/>
                    </a:lnTlToBr>
                    <a:lnBlToTr w="12700" cmpd="sng">
                      <a:noFill/>
                      <a:prstDash val="solid"/>
                    </a:lnBlToTr>
                    <a:solidFill>
                      <a:schemeClr val="accent2"/>
                    </a:solidFill>
                  </a:tcPr>
                </a:tc>
                <a:tc>
                  <a:txBody>
                    <a:bodyPr/>
                    <a:lstStyle/>
                    <a:p>
                      <a:pPr algn="ctr"/>
                      <a:endParaRPr lang="sl-SI" dirty="0"/>
                    </a:p>
                  </a:txBody>
                  <a:tcPr>
                    <a:lnL>
                      <a:noFill/>
                    </a:lnL>
                  </a:tcPr>
                </a:tc>
                <a:tc>
                  <a:txBody>
                    <a:bodyPr/>
                    <a:lstStyle/>
                    <a:p>
                      <a:pPr algn="ctr"/>
                      <a:r>
                        <a:rPr lang="sl-SI" sz="1400" dirty="0"/>
                        <a:t>OPPN – Občinski podrobni prostorski načrt</a:t>
                      </a:r>
                    </a:p>
                  </a:txBody>
                  <a:tcPr/>
                </a:tc>
                <a:tc>
                  <a:txBody>
                    <a:bodyPr/>
                    <a:lstStyle/>
                    <a:p>
                      <a:pPr algn="ctr"/>
                      <a:r>
                        <a:rPr lang="sl-SI" sz="1400" dirty="0"/>
                        <a:t>Najbolj uporaben izvedbeni PA</a:t>
                      </a:r>
                    </a:p>
                  </a:txBody>
                  <a:tcPr/>
                </a:tc>
                <a:extLst>
                  <a:ext uri="{0D108BD9-81ED-4DB2-BD59-A6C34878D82A}">
                    <a16:rowId xmlns:a16="http://schemas.microsoft.com/office/drawing/2014/main" val="1803180457"/>
                  </a:ext>
                </a:extLst>
              </a:tr>
              <a:tr h="370840">
                <a:tc vMerge="1">
                  <a:txBody>
                    <a:bodyPr/>
                    <a:lstStyle/>
                    <a:p>
                      <a:endParaRPr lang="sl-SI" dirty="0"/>
                    </a:p>
                  </a:txBody>
                  <a:tcPr>
                    <a:lnL>
                      <a:noFill/>
                    </a:lnL>
                    <a:lnR>
                      <a:noFill/>
                    </a:lnR>
                    <a:lnT>
                      <a:noFill/>
                    </a:lnT>
                    <a:lnB>
                      <a:noFill/>
                    </a:lnB>
                    <a:lnTlToBr w="12700" cmpd="sng">
                      <a:noFill/>
                      <a:prstDash val="solid"/>
                    </a:lnTlToBr>
                    <a:lnBlToTr w="12700" cmpd="sng">
                      <a:noFill/>
                      <a:prstDash val="solid"/>
                    </a:lnBlToTr>
                    <a:solidFill>
                      <a:schemeClr val="accent2"/>
                    </a:solidFill>
                  </a:tcPr>
                </a:tc>
                <a:tc>
                  <a:txBody>
                    <a:bodyPr/>
                    <a:lstStyle/>
                    <a:p>
                      <a:pPr algn="ctr"/>
                      <a:endParaRPr lang="sl-SI"/>
                    </a:p>
                  </a:txBody>
                  <a:tcPr>
                    <a:lnL>
                      <a:noFill/>
                    </a:lnL>
                  </a:tcPr>
                </a:tc>
                <a:tc>
                  <a:txBody>
                    <a:bodyPr/>
                    <a:lstStyle/>
                    <a:p>
                      <a:pPr algn="ctr"/>
                      <a:r>
                        <a:rPr lang="sl-SI" sz="1400" b="1" dirty="0"/>
                        <a:t>Sklep o lokacijski preveritvi</a:t>
                      </a:r>
                    </a:p>
                  </a:txBody>
                  <a:tcPr/>
                </a:tc>
                <a:tc>
                  <a:txBody>
                    <a:bodyPr/>
                    <a:lstStyle/>
                    <a:p>
                      <a:pPr algn="ctr"/>
                      <a:r>
                        <a:rPr lang="sl-SI" sz="1400" b="1" dirty="0"/>
                        <a:t>V veljavi od 2017, v ZUreP-3 je sklep</a:t>
                      </a:r>
                      <a:r>
                        <a:rPr lang="sl-SI" sz="1400" b="1" baseline="0" dirty="0"/>
                        <a:t> o LP postal izvedbeni PA.</a:t>
                      </a:r>
                      <a:endParaRPr lang="sl-SI" sz="1400" b="1" dirty="0"/>
                    </a:p>
                  </a:txBody>
                  <a:tcPr/>
                </a:tc>
                <a:extLst>
                  <a:ext uri="{0D108BD9-81ED-4DB2-BD59-A6C34878D82A}">
                    <a16:rowId xmlns:a16="http://schemas.microsoft.com/office/drawing/2014/main" val="1583809923"/>
                  </a:ext>
                </a:extLst>
              </a:tr>
              <a:tr h="370840">
                <a:tc>
                  <a:txBody>
                    <a:bodyPr/>
                    <a:lstStyle/>
                    <a:p>
                      <a:pPr algn="ctr"/>
                      <a:endParaRPr lang="sl-SI" dirty="0"/>
                    </a:p>
                  </a:txBody>
                  <a:tcPr>
                    <a:lnL>
                      <a:noFill/>
                    </a:lnL>
                    <a:lnR>
                      <a:noFill/>
                    </a:lnR>
                    <a:lnT>
                      <a:noFill/>
                    </a:lnT>
                    <a:lnB>
                      <a:noFill/>
                    </a:lnB>
                    <a:lnTlToBr w="12700" cmpd="sng">
                      <a:noFill/>
                      <a:prstDash val="solid"/>
                    </a:lnTlToBr>
                    <a:lnBlToTr w="12700" cmpd="sng">
                      <a:noFill/>
                      <a:prstDash val="solid"/>
                    </a:lnBlToTr>
                    <a:solidFill>
                      <a:schemeClr val="accent2"/>
                    </a:solidFill>
                  </a:tcPr>
                </a:tc>
                <a:tc>
                  <a:txBody>
                    <a:bodyPr/>
                    <a:lstStyle/>
                    <a:p>
                      <a:pPr algn="ctr"/>
                      <a:endParaRPr lang="sl-SI"/>
                    </a:p>
                  </a:txBody>
                  <a:tcPr>
                    <a:lnL>
                      <a:noFill/>
                    </a:lnL>
                  </a:tcPr>
                </a:tc>
                <a:tc>
                  <a:txBody>
                    <a:bodyPr/>
                    <a:lstStyle/>
                    <a:p>
                      <a:pPr algn="ctr"/>
                      <a:r>
                        <a:rPr lang="sl-SI" sz="1400" dirty="0"/>
                        <a:t>Odlok o urejenosti naselij in krajine</a:t>
                      </a:r>
                    </a:p>
                  </a:txBody>
                  <a:tcPr/>
                </a:tc>
                <a:tc>
                  <a:txBody>
                    <a:bodyPr/>
                    <a:lstStyle/>
                    <a:p>
                      <a:pPr algn="ctr"/>
                      <a:endParaRPr lang="sl-SI" dirty="0"/>
                    </a:p>
                  </a:txBody>
                  <a:tcPr/>
                </a:tc>
                <a:extLst>
                  <a:ext uri="{0D108BD9-81ED-4DB2-BD59-A6C34878D82A}">
                    <a16:rowId xmlns:a16="http://schemas.microsoft.com/office/drawing/2014/main" val="56448360"/>
                  </a:ext>
                </a:extLst>
              </a:tr>
            </a:tbl>
          </a:graphicData>
        </a:graphic>
      </p:graphicFrame>
    </p:spTree>
    <p:extLst>
      <p:ext uri="{BB962C8B-B14F-4D97-AF65-F5344CB8AC3E}">
        <p14:creationId xmlns:p14="http://schemas.microsoft.com/office/powerpoint/2010/main" val="612934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sl-SI" dirty="0"/>
              <a:t>Občinski urbanist</a:t>
            </a:r>
          </a:p>
        </p:txBody>
      </p:sp>
      <p:sp>
        <p:nvSpPr>
          <p:cNvPr id="3" name="Označba mesta vsebine 2"/>
          <p:cNvSpPr>
            <a:spLocks noGrp="1"/>
          </p:cNvSpPr>
          <p:nvPr>
            <p:ph idx="1"/>
          </p:nvPr>
        </p:nvSpPr>
        <p:spPr/>
        <p:txBody>
          <a:bodyPr>
            <a:normAutofit/>
          </a:bodyPr>
          <a:lstStyle/>
          <a:p>
            <a:pPr marL="0" indent="0">
              <a:buNone/>
            </a:pPr>
            <a:r>
              <a:rPr lang="sl-SI" sz="2000" b="1" dirty="0"/>
              <a:t>Naloge: </a:t>
            </a:r>
          </a:p>
          <a:p>
            <a:pPr marL="0" indent="0">
              <a:buNone/>
            </a:pPr>
            <a:endParaRPr lang="sl-SI" sz="2000" b="1" dirty="0"/>
          </a:p>
          <a:p>
            <a:pPr algn="just">
              <a:spcBef>
                <a:spcPts val="0"/>
              </a:spcBef>
            </a:pPr>
            <a:r>
              <a:rPr lang="sl-SI" sz="2000" dirty="0"/>
              <a:t>skrb za pripravo prostorskih aktov,</a:t>
            </a:r>
          </a:p>
          <a:p>
            <a:pPr algn="just">
              <a:spcBef>
                <a:spcPts val="0"/>
              </a:spcBef>
            </a:pPr>
            <a:r>
              <a:rPr lang="sl-SI" sz="2000" dirty="0"/>
              <a:t>potrditev mnenja o skladnosti DGD z občinskimi PIA, </a:t>
            </a:r>
          </a:p>
          <a:p>
            <a:pPr algn="just">
              <a:spcBef>
                <a:spcPts val="0"/>
              </a:spcBef>
            </a:pPr>
            <a:r>
              <a:rPr lang="sl-SI" sz="2000" dirty="0"/>
              <a:t>neposredno uporabnimi temeljnimi pravili urejanja prostora in podrobnejšimi pravili urejanja prostora, </a:t>
            </a:r>
          </a:p>
          <a:p>
            <a:pPr algn="just">
              <a:spcBef>
                <a:spcPts val="0"/>
              </a:spcBef>
            </a:pPr>
            <a:r>
              <a:rPr lang="sl-SI" sz="2000" dirty="0"/>
              <a:t>potrditev soglasja k priglašenemu posegu v prostor, </a:t>
            </a:r>
          </a:p>
          <a:p>
            <a:pPr algn="just">
              <a:spcBef>
                <a:spcPts val="0"/>
              </a:spcBef>
            </a:pPr>
            <a:r>
              <a:rPr lang="sl-SI" sz="2000" dirty="0"/>
              <a:t>potrditev uporabe kratkega postopka sprememb in dopolnitev OPN ali OPPN v skladu s 125. členom tega zakona oziroma pogojev za uporabo postopka tehnične posodobitve v skladu s 142. členom tega zakona. </a:t>
            </a:r>
          </a:p>
        </p:txBody>
      </p:sp>
    </p:spTree>
    <p:extLst>
      <p:ext uri="{BB962C8B-B14F-4D97-AF65-F5344CB8AC3E}">
        <p14:creationId xmlns:p14="http://schemas.microsoft.com/office/powerpoint/2010/main" val="313455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Strokovne podlage in CPVO</a:t>
            </a:r>
          </a:p>
        </p:txBody>
      </p:sp>
      <p:sp>
        <p:nvSpPr>
          <p:cNvPr id="3" name="Označba mesta vsebine 2"/>
          <p:cNvSpPr>
            <a:spLocks noGrp="1"/>
          </p:cNvSpPr>
          <p:nvPr>
            <p:ph idx="1"/>
          </p:nvPr>
        </p:nvSpPr>
        <p:spPr/>
        <p:txBody>
          <a:bodyPr>
            <a:normAutofit lnSpcReduction="10000"/>
          </a:bodyPr>
          <a:lstStyle/>
          <a:p>
            <a:pPr marL="0" indent="0">
              <a:buNone/>
            </a:pPr>
            <a:r>
              <a:rPr lang="sl-SI" sz="2000" dirty="0"/>
              <a:t>Za vse prostorske akte je potrebno izdelati </a:t>
            </a:r>
            <a:r>
              <a:rPr lang="sl-SI" sz="2000" b="1" dirty="0"/>
              <a:t>strokovne podlage (SP)</a:t>
            </a:r>
            <a:r>
              <a:rPr lang="sl-SI" sz="2000" dirty="0"/>
              <a:t> (različne študije, strokovna gradiva in idejne zasnove).</a:t>
            </a:r>
          </a:p>
          <a:p>
            <a:pPr marL="0" indent="0">
              <a:buNone/>
            </a:pPr>
            <a:r>
              <a:rPr lang="sl-SI" sz="2000" dirty="0"/>
              <a:t>ZUreP-3 predpisuje 4 obvezne strokovne podlage:</a:t>
            </a:r>
          </a:p>
          <a:p>
            <a:pPr marL="0" indent="0">
              <a:buNone/>
            </a:pPr>
            <a:endParaRPr lang="sl-SI" sz="2000" dirty="0"/>
          </a:p>
          <a:p>
            <a:pPr marL="0" indent="0">
              <a:buNone/>
            </a:pPr>
            <a:endParaRPr lang="sl-SI" sz="2000" dirty="0"/>
          </a:p>
          <a:p>
            <a:pPr marL="0" indent="0">
              <a:buNone/>
            </a:pPr>
            <a:endParaRPr lang="sl-SI" sz="2000" dirty="0"/>
          </a:p>
          <a:p>
            <a:pPr marL="0" indent="0">
              <a:buNone/>
            </a:pPr>
            <a:endParaRPr lang="sl-SI" sz="2000" dirty="0"/>
          </a:p>
          <a:p>
            <a:pPr marL="0" indent="0">
              <a:buNone/>
            </a:pPr>
            <a:endParaRPr lang="sl-SI" sz="2000" dirty="0"/>
          </a:p>
          <a:p>
            <a:pPr marL="0" indent="0">
              <a:spcBef>
                <a:spcPts val="0"/>
              </a:spcBef>
              <a:buNone/>
            </a:pPr>
            <a:endParaRPr lang="sl-SI" sz="2000" b="1" dirty="0"/>
          </a:p>
          <a:p>
            <a:pPr marL="0" indent="0">
              <a:spcBef>
                <a:spcPts val="0"/>
              </a:spcBef>
              <a:buNone/>
            </a:pPr>
            <a:r>
              <a:rPr lang="sl-SI" sz="2000" b="1" dirty="0" err="1"/>
              <a:t>Okoljsko</a:t>
            </a:r>
            <a:r>
              <a:rPr lang="sl-SI" sz="2000" b="1" dirty="0"/>
              <a:t> poročilo </a:t>
            </a:r>
            <a:r>
              <a:rPr lang="sl-SI" sz="2000" dirty="0"/>
              <a:t>ni SP, pripravi se  v sklopu </a:t>
            </a:r>
            <a:r>
              <a:rPr lang="sl-SI" sz="2000" b="1" dirty="0"/>
              <a:t>postopka celovite presoje o vplivih na okolje (CPVO)</a:t>
            </a:r>
            <a:r>
              <a:rPr lang="sl-SI" sz="2000" dirty="0"/>
              <a:t>.</a:t>
            </a:r>
          </a:p>
          <a:p>
            <a:pPr marL="0" indent="0">
              <a:spcBef>
                <a:spcPts val="0"/>
              </a:spcBef>
              <a:buNone/>
            </a:pPr>
            <a:r>
              <a:rPr lang="sl-SI" sz="2000" dirty="0"/>
              <a:t>PO ZUreP-3 je ta postopek združen s postopkom priprave PA. Obvezno ga je izvesti za vse strateške PA, za DPN.</a:t>
            </a:r>
          </a:p>
          <a:p>
            <a:pPr marL="0" indent="0">
              <a:spcBef>
                <a:spcPts val="0"/>
              </a:spcBef>
              <a:buNone/>
            </a:pPr>
            <a:r>
              <a:rPr lang="sl-SI" sz="2000" dirty="0"/>
              <a:t>Za OPPN izvedba CPVO ni obvezana, razen če se z OPPN spreminja NRP, ali gre za vpliv na varovana območja, ali če so podlaga stari PA.</a:t>
            </a:r>
          </a:p>
          <a:p>
            <a:pPr marL="0" indent="0">
              <a:spcBef>
                <a:spcPts val="0"/>
              </a:spcBef>
              <a:buNone/>
            </a:pPr>
            <a:endParaRPr lang="sl-SI" sz="2000" dirty="0"/>
          </a:p>
          <a:p>
            <a:pPr marL="0" indent="0">
              <a:buNone/>
            </a:pPr>
            <a:endParaRPr lang="sl-SI" sz="2000" dirty="0"/>
          </a:p>
          <a:p>
            <a:pPr marL="0" indent="0">
              <a:buNone/>
            </a:pPr>
            <a:endParaRPr lang="sl-SI" sz="2000" dirty="0"/>
          </a:p>
          <a:p>
            <a:pPr marL="0" indent="0">
              <a:buNone/>
            </a:pPr>
            <a:endParaRPr lang="sl-SI" sz="2000" dirty="0"/>
          </a:p>
        </p:txBody>
      </p:sp>
      <p:graphicFrame>
        <p:nvGraphicFramePr>
          <p:cNvPr id="5" name="Tabela 4"/>
          <p:cNvGraphicFramePr>
            <a:graphicFrameLocks noGrp="1"/>
          </p:cNvGraphicFramePr>
          <p:nvPr>
            <p:extLst>
              <p:ext uri="{D42A27DB-BD31-4B8C-83A1-F6EECF244321}">
                <p14:modId xmlns:p14="http://schemas.microsoft.com/office/powerpoint/2010/main" val="1524550157"/>
              </p:ext>
            </p:extLst>
          </p:nvPr>
        </p:nvGraphicFramePr>
        <p:xfrm>
          <a:off x="932665" y="3062174"/>
          <a:ext cx="9608620" cy="1483360"/>
        </p:xfrm>
        <a:graphic>
          <a:graphicData uri="http://schemas.openxmlformats.org/drawingml/2006/table">
            <a:tbl>
              <a:tblPr firstRow="1" bandRow="1">
                <a:tableStyleId>{8A107856-5554-42FB-B03E-39F5DBC370BA}</a:tableStyleId>
              </a:tblPr>
              <a:tblGrid>
                <a:gridCol w="9608620">
                  <a:extLst>
                    <a:ext uri="{9D8B030D-6E8A-4147-A177-3AD203B41FA5}">
                      <a16:colId xmlns:a16="http://schemas.microsoft.com/office/drawing/2014/main" val="3845248355"/>
                    </a:ext>
                  </a:extLst>
                </a:gridCol>
              </a:tblGrid>
              <a:tr h="370840">
                <a:tc>
                  <a:txBody>
                    <a:bodyPr/>
                    <a:lstStyle/>
                    <a:p>
                      <a:r>
                        <a:rPr lang="sl-SI" b="0" dirty="0"/>
                        <a:t>SP z usmeritvami za razvoj (1) poselitve, (2) v krajini in (3) GJI – obvezna pri RPP in OPN</a:t>
                      </a:r>
                    </a:p>
                  </a:txBody>
                  <a:tcPr/>
                </a:tc>
                <a:extLst>
                  <a:ext uri="{0D108BD9-81ED-4DB2-BD59-A6C34878D82A}">
                    <a16:rowId xmlns:a16="http://schemas.microsoft.com/office/drawing/2014/main" val="1532620058"/>
                  </a:ext>
                </a:extLst>
              </a:tr>
              <a:tr h="370840">
                <a:tc>
                  <a:txBody>
                    <a:bodyPr/>
                    <a:lstStyle/>
                    <a:p>
                      <a:r>
                        <a:rPr lang="sl-SI" dirty="0"/>
                        <a:t>Urbanistična zasnova</a:t>
                      </a:r>
                      <a:r>
                        <a:rPr lang="sl-SI" baseline="0" dirty="0"/>
                        <a:t> (UZ) – obvezna pri RPP, OPP in OPN</a:t>
                      </a:r>
                      <a:endParaRPr lang="sl-SI" dirty="0"/>
                    </a:p>
                  </a:txBody>
                  <a:tcPr/>
                </a:tc>
                <a:extLst>
                  <a:ext uri="{0D108BD9-81ED-4DB2-BD59-A6C34878D82A}">
                    <a16:rowId xmlns:a16="http://schemas.microsoft.com/office/drawing/2014/main" val="2943032398"/>
                  </a:ext>
                </a:extLst>
              </a:tr>
              <a:tr h="370840">
                <a:tc>
                  <a:txBody>
                    <a:bodyPr/>
                    <a:lstStyle/>
                    <a:p>
                      <a:r>
                        <a:rPr lang="sl-SI" dirty="0"/>
                        <a:t>Krajinska zasnova</a:t>
                      </a:r>
                      <a:r>
                        <a:rPr lang="sl-SI" baseline="0" dirty="0"/>
                        <a:t> (KZ) – obvezna pri RPP in OPP, lahko tudi pri OPN</a:t>
                      </a:r>
                      <a:endParaRPr lang="sl-SI" dirty="0"/>
                    </a:p>
                  </a:txBody>
                  <a:tcPr/>
                </a:tc>
                <a:extLst>
                  <a:ext uri="{0D108BD9-81ED-4DB2-BD59-A6C34878D82A}">
                    <a16:rowId xmlns:a16="http://schemas.microsoft.com/office/drawing/2014/main" val="349255350"/>
                  </a:ext>
                </a:extLst>
              </a:tr>
              <a:tr h="370840">
                <a:tc>
                  <a:txBody>
                    <a:bodyPr/>
                    <a:lstStyle/>
                    <a:p>
                      <a:r>
                        <a:rPr lang="sl-SI" b="1" dirty="0"/>
                        <a:t>Elaborat ekonomike – obvezen pri OPN in OPPN</a:t>
                      </a:r>
                    </a:p>
                  </a:txBody>
                  <a:tcPr/>
                </a:tc>
                <a:extLst>
                  <a:ext uri="{0D108BD9-81ED-4DB2-BD59-A6C34878D82A}">
                    <a16:rowId xmlns:a16="http://schemas.microsoft.com/office/drawing/2014/main" val="2506505468"/>
                  </a:ext>
                </a:extLst>
              </a:tr>
            </a:tbl>
          </a:graphicData>
        </a:graphic>
      </p:graphicFrame>
    </p:spTree>
    <p:extLst>
      <p:ext uri="{BB962C8B-B14F-4D97-AF65-F5344CB8AC3E}">
        <p14:creationId xmlns:p14="http://schemas.microsoft.com/office/powerpoint/2010/main" val="353109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Postopek priprave OPN (in smiselno OPPN)</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2483341703"/>
              </p:ext>
            </p:extLst>
          </p:nvPr>
        </p:nvGraphicFramePr>
        <p:xfrm>
          <a:off x="838200" y="1825625"/>
          <a:ext cx="10515600" cy="4516120"/>
        </p:xfrm>
        <a:graphic>
          <a:graphicData uri="http://schemas.openxmlformats.org/drawingml/2006/table">
            <a:tbl>
              <a:tblPr firstRow="1" bandRow="1">
                <a:tableStyleId>{616DA210-FB5B-4158-B5E0-FEB733F419BA}</a:tableStyleId>
              </a:tblPr>
              <a:tblGrid>
                <a:gridCol w="5257800">
                  <a:extLst>
                    <a:ext uri="{9D8B030D-6E8A-4147-A177-3AD203B41FA5}">
                      <a16:colId xmlns:a16="http://schemas.microsoft.com/office/drawing/2014/main" val="2071765379"/>
                    </a:ext>
                  </a:extLst>
                </a:gridCol>
                <a:gridCol w="5257800">
                  <a:extLst>
                    <a:ext uri="{9D8B030D-6E8A-4147-A177-3AD203B41FA5}">
                      <a16:colId xmlns:a16="http://schemas.microsoft.com/office/drawing/2014/main" val="2706217729"/>
                    </a:ext>
                  </a:extLst>
                </a:gridCol>
              </a:tblGrid>
              <a:tr h="370840">
                <a:tc>
                  <a:txBody>
                    <a:bodyPr/>
                    <a:lstStyle/>
                    <a:p>
                      <a:pPr algn="ctr"/>
                      <a:r>
                        <a:rPr lang="sl-SI" dirty="0"/>
                        <a:t>FAZA</a:t>
                      </a:r>
                    </a:p>
                  </a:txBody>
                  <a:tcPr/>
                </a:tc>
                <a:tc>
                  <a:txBody>
                    <a:bodyPr/>
                    <a:lstStyle/>
                    <a:p>
                      <a:pPr algn="ctr"/>
                      <a:r>
                        <a:rPr lang="sl-SI" dirty="0"/>
                        <a:t>OPIS</a:t>
                      </a:r>
                    </a:p>
                  </a:txBody>
                  <a:tcPr/>
                </a:tc>
                <a:extLst>
                  <a:ext uri="{0D108BD9-81ED-4DB2-BD59-A6C34878D82A}">
                    <a16:rowId xmlns:a16="http://schemas.microsoft.com/office/drawing/2014/main" val="2748512876"/>
                  </a:ext>
                </a:extLst>
              </a:tr>
              <a:tr h="370840">
                <a:tc>
                  <a:txBody>
                    <a:bodyPr/>
                    <a:lstStyle/>
                    <a:p>
                      <a:endParaRPr lang="sl-SI" dirty="0"/>
                    </a:p>
                  </a:txBody>
                  <a:tcPr/>
                </a:tc>
                <a:tc>
                  <a:txBody>
                    <a:bodyPr/>
                    <a:lstStyle/>
                    <a:p>
                      <a:endParaRPr lang="sl-SI" dirty="0"/>
                    </a:p>
                  </a:txBody>
                  <a:tcPr/>
                </a:tc>
                <a:extLst>
                  <a:ext uri="{0D108BD9-81ED-4DB2-BD59-A6C34878D82A}">
                    <a16:rowId xmlns:a16="http://schemas.microsoft.com/office/drawing/2014/main" val="1600241906"/>
                  </a:ext>
                </a:extLst>
              </a:tr>
              <a:tr h="370840">
                <a:tc>
                  <a:txBody>
                    <a:bodyPr/>
                    <a:lstStyle/>
                    <a:p>
                      <a:r>
                        <a:rPr lang="sl-SI" dirty="0"/>
                        <a:t>STROKOVNE</a:t>
                      </a:r>
                      <a:r>
                        <a:rPr lang="sl-SI" baseline="0" dirty="0"/>
                        <a:t> PODLAGE</a:t>
                      </a:r>
                      <a:endParaRPr lang="sl-SI" dirty="0"/>
                    </a:p>
                  </a:txBody>
                  <a:tcPr/>
                </a:tc>
                <a:tc>
                  <a:txBody>
                    <a:bodyPr/>
                    <a:lstStyle/>
                    <a:p>
                      <a:endParaRPr lang="sl-SI" dirty="0"/>
                    </a:p>
                  </a:txBody>
                  <a:tcPr/>
                </a:tc>
                <a:extLst>
                  <a:ext uri="{0D108BD9-81ED-4DB2-BD59-A6C34878D82A}">
                    <a16:rowId xmlns:a16="http://schemas.microsoft.com/office/drawing/2014/main" val="656420065"/>
                  </a:ext>
                </a:extLst>
              </a:tr>
              <a:tr h="370840">
                <a:tc>
                  <a:txBody>
                    <a:bodyPr/>
                    <a:lstStyle/>
                    <a:p>
                      <a:r>
                        <a:rPr lang="sl-SI" dirty="0"/>
                        <a:t>POBUDE</a:t>
                      </a:r>
                      <a:r>
                        <a:rPr lang="sl-SI" baseline="0" dirty="0"/>
                        <a:t> JAVNOSTI IN USMERITVE UREJANJA PROSTORA (NUP)</a:t>
                      </a:r>
                      <a:endParaRPr lang="sl-SI" dirty="0"/>
                    </a:p>
                  </a:txBody>
                  <a:tcPr/>
                </a:tc>
                <a:tc>
                  <a:txBody>
                    <a:bodyPr/>
                    <a:lstStyle/>
                    <a:p>
                      <a:pPr marL="285750" indent="-285750">
                        <a:buFontTx/>
                        <a:buChar char="-"/>
                      </a:pPr>
                      <a:r>
                        <a:rPr lang="sl-SI" sz="1200" dirty="0"/>
                        <a:t>občina lahko pozove posameznike, organe in organizacije k podajanju potreb v prostor,</a:t>
                      </a:r>
                    </a:p>
                    <a:p>
                      <a:pPr marL="285750" indent="-285750">
                        <a:buFontTx/>
                        <a:buChar char="-"/>
                      </a:pPr>
                      <a:r>
                        <a:rPr lang="sl-SI" sz="1200" dirty="0"/>
                        <a:t>Občina lahko izvede javni posvet ali delavnice ali</a:t>
                      </a:r>
                      <a:r>
                        <a:rPr lang="sl-SI" sz="1200" baseline="0" dirty="0"/>
                        <a:t> na kak drug način vključi javnost,</a:t>
                      </a:r>
                    </a:p>
                    <a:p>
                      <a:pPr marL="285750" indent="-285750">
                        <a:buFontTx/>
                        <a:buChar char="-"/>
                      </a:pPr>
                      <a:r>
                        <a:rPr lang="sl-SI" sz="1200" baseline="0" dirty="0"/>
                        <a:t>Občina se lahko posvetuje z NUP</a:t>
                      </a:r>
                      <a:endParaRPr lang="sl-SI" sz="1200" dirty="0"/>
                    </a:p>
                  </a:txBody>
                  <a:tcPr/>
                </a:tc>
                <a:extLst>
                  <a:ext uri="{0D108BD9-81ED-4DB2-BD59-A6C34878D82A}">
                    <a16:rowId xmlns:a16="http://schemas.microsoft.com/office/drawing/2014/main" val="4080549227"/>
                  </a:ext>
                </a:extLst>
              </a:tr>
              <a:tr h="370840">
                <a:tc>
                  <a:txBody>
                    <a:bodyPr/>
                    <a:lstStyle/>
                    <a:p>
                      <a:r>
                        <a:rPr lang="sl-SI" dirty="0"/>
                        <a:t>MOŽNA PROJEKTNA SKUPINA ZA PRIPRAVO OPN</a:t>
                      </a:r>
                    </a:p>
                  </a:txBody>
                  <a:tcPr/>
                </a:tc>
                <a:tc>
                  <a:txBody>
                    <a:bodyPr/>
                    <a:lstStyle/>
                    <a:p>
                      <a:r>
                        <a:rPr lang="sl-SI" sz="1200" dirty="0"/>
                        <a:t>- župan</a:t>
                      </a:r>
                      <a:r>
                        <a:rPr lang="sl-SI" sz="1200" baseline="0" dirty="0"/>
                        <a:t> lahko s sklepom imenuje projektno skupino</a:t>
                      </a:r>
                      <a:endParaRPr lang="sl-SI" sz="1200" dirty="0"/>
                    </a:p>
                  </a:txBody>
                  <a:tcPr/>
                </a:tc>
                <a:extLst>
                  <a:ext uri="{0D108BD9-81ED-4DB2-BD59-A6C34878D82A}">
                    <a16:rowId xmlns:a16="http://schemas.microsoft.com/office/drawing/2014/main" val="2601194063"/>
                  </a:ext>
                </a:extLst>
              </a:tr>
              <a:tr h="370840">
                <a:tc>
                  <a:txBody>
                    <a:bodyPr/>
                    <a:lstStyle/>
                    <a:p>
                      <a:r>
                        <a:rPr lang="sl-SI" dirty="0"/>
                        <a:t>OBVEZNOST IZVEDBE CPVO</a:t>
                      </a:r>
                    </a:p>
                  </a:txBody>
                  <a:tcPr/>
                </a:tc>
                <a:tc>
                  <a:txBody>
                    <a:bodyPr/>
                    <a:lstStyle/>
                    <a:p>
                      <a:r>
                        <a:rPr lang="sl-SI" sz="1200" dirty="0"/>
                        <a:t>- obvezna</a:t>
                      </a:r>
                      <a:r>
                        <a:rPr lang="sl-SI" sz="1200" baseline="0" dirty="0"/>
                        <a:t> pridobitev mnenja Zavoda RS za varstvo narave o obveznosti izvedbe presoje sprejemljivosti na varovana območja</a:t>
                      </a:r>
                      <a:endParaRPr lang="sl-SI" sz="1200" dirty="0"/>
                    </a:p>
                  </a:txBody>
                  <a:tcPr/>
                </a:tc>
                <a:extLst>
                  <a:ext uri="{0D108BD9-81ED-4DB2-BD59-A6C34878D82A}">
                    <a16:rowId xmlns:a16="http://schemas.microsoft.com/office/drawing/2014/main" val="3629308497"/>
                  </a:ext>
                </a:extLst>
              </a:tr>
              <a:tr h="370840">
                <a:tc>
                  <a:txBody>
                    <a:bodyPr/>
                    <a:lstStyle/>
                    <a:p>
                      <a:r>
                        <a:rPr lang="sl-SI" dirty="0"/>
                        <a:t>SKLEP O PRIPRAVI OPN</a:t>
                      </a:r>
                    </a:p>
                  </a:txBody>
                  <a:tcPr/>
                </a:tc>
                <a:tc>
                  <a:txBody>
                    <a:bodyPr/>
                    <a:lstStyle/>
                    <a:p>
                      <a:r>
                        <a:rPr lang="sl-SI" sz="1200" dirty="0"/>
                        <a:t>- sprejme</a:t>
                      </a:r>
                      <a:r>
                        <a:rPr lang="sl-SI" sz="1200" baseline="0" dirty="0"/>
                        <a:t> se skupaj z mnenjem ZRSVN in CPVO</a:t>
                      </a:r>
                      <a:endParaRPr lang="sl-SI" sz="1200" dirty="0"/>
                    </a:p>
                  </a:txBody>
                  <a:tcPr/>
                </a:tc>
                <a:extLst>
                  <a:ext uri="{0D108BD9-81ED-4DB2-BD59-A6C34878D82A}">
                    <a16:rowId xmlns:a16="http://schemas.microsoft.com/office/drawing/2014/main" val="1488991363"/>
                  </a:ext>
                </a:extLst>
              </a:tr>
              <a:tr h="370840">
                <a:tc>
                  <a:txBody>
                    <a:bodyPr/>
                    <a:lstStyle/>
                    <a:p>
                      <a:r>
                        <a:rPr lang="sl-SI" dirty="0"/>
                        <a:t>OSNUTEK OPN IN OKOLJSKEGA POROČILA</a:t>
                      </a:r>
                    </a:p>
                  </a:txBody>
                  <a:tcPr/>
                </a:tc>
                <a:tc>
                  <a:txBody>
                    <a:bodyPr/>
                    <a:lstStyle/>
                    <a:p>
                      <a:endParaRPr lang="sl-SI" dirty="0"/>
                    </a:p>
                  </a:txBody>
                  <a:tcPr/>
                </a:tc>
                <a:extLst>
                  <a:ext uri="{0D108BD9-81ED-4DB2-BD59-A6C34878D82A}">
                    <a16:rowId xmlns:a16="http://schemas.microsoft.com/office/drawing/2014/main" val="2549947770"/>
                  </a:ext>
                </a:extLst>
              </a:tr>
              <a:tr h="370840">
                <a:tc>
                  <a:txBody>
                    <a:bodyPr/>
                    <a:lstStyle/>
                    <a:p>
                      <a:r>
                        <a:rPr lang="sl-SI" dirty="0"/>
                        <a:t>SODELOVANJE NUP</a:t>
                      </a:r>
                    </a:p>
                  </a:txBody>
                  <a:tcPr/>
                </a:tc>
                <a:tc>
                  <a:txBody>
                    <a:bodyPr/>
                    <a:lstStyle/>
                    <a:p>
                      <a:r>
                        <a:rPr lang="sl-SI" sz="1200" dirty="0"/>
                        <a:t>- občina</a:t>
                      </a:r>
                      <a:r>
                        <a:rPr lang="sl-SI" sz="1200" baseline="0" dirty="0"/>
                        <a:t> lahko zaprosi NUP za podrobnejše usmeritve (rok 30 dni)</a:t>
                      </a:r>
                      <a:endParaRPr lang="sl-SI" sz="1200" dirty="0"/>
                    </a:p>
                  </a:txBody>
                  <a:tcPr/>
                </a:tc>
                <a:extLst>
                  <a:ext uri="{0D108BD9-81ED-4DB2-BD59-A6C34878D82A}">
                    <a16:rowId xmlns:a16="http://schemas.microsoft.com/office/drawing/2014/main" val="2204959840"/>
                  </a:ext>
                </a:extLst>
              </a:tr>
              <a:tr h="370840">
                <a:tc>
                  <a:txBody>
                    <a:bodyPr/>
                    <a:lstStyle/>
                    <a:p>
                      <a:r>
                        <a:rPr lang="sl-SI" dirty="0"/>
                        <a:t>SODELOVANJE JAVNOSTI</a:t>
                      </a:r>
                    </a:p>
                  </a:txBody>
                  <a:tcPr/>
                </a:tc>
                <a:tc>
                  <a:txBody>
                    <a:bodyPr/>
                    <a:lstStyle/>
                    <a:p>
                      <a:r>
                        <a:rPr lang="sl-SI" sz="1200" dirty="0"/>
                        <a:t>- občina vključi</a:t>
                      </a:r>
                      <a:r>
                        <a:rPr lang="sl-SI" sz="1200" baseline="0" dirty="0"/>
                        <a:t> javnost v pripravo osnutka OPN ter ji omogoči predložitev predlogov in usmeritev</a:t>
                      </a:r>
                      <a:endParaRPr lang="sl-SI" sz="1200" dirty="0"/>
                    </a:p>
                  </a:txBody>
                  <a:tcPr/>
                </a:tc>
                <a:extLst>
                  <a:ext uri="{0D108BD9-81ED-4DB2-BD59-A6C34878D82A}">
                    <a16:rowId xmlns:a16="http://schemas.microsoft.com/office/drawing/2014/main" val="3108981909"/>
                  </a:ext>
                </a:extLst>
              </a:tr>
            </a:tbl>
          </a:graphicData>
        </a:graphic>
      </p:graphicFrame>
    </p:spTree>
    <p:extLst>
      <p:ext uri="{BB962C8B-B14F-4D97-AF65-F5344CB8AC3E}">
        <p14:creationId xmlns:p14="http://schemas.microsoft.com/office/powerpoint/2010/main" val="3505565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2.</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4034129599"/>
              </p:ext>
            </p:extLst>
          </p:nvPr>
        </p:nvGraphicFramePr>
        <p:xfrm>
          <a:off x="838200" y="1825625"/>
          <a:ext cx="10515600" cy="4871720"/>
        </p:xfrm>
        <a:graphic>
          <a:graphicData uri="http://schemas.openxmlformats.org/drawingml/2006/table">
            <a:tbl>
              <a:tblPr firstRow="1" bandRow="1">
                <a:tableStyleId>{616DA210-FB5B-4158-B5E0-FEB733F419BA}</a:tableStyleId>
              </a:tblPr>
              <a:tblGrid>
                <a:gridCol w="5257800">
                  <a:extLst>
                    <a:ext uri="{9D8B030D-6E8A-4147-A177-3AD203B41FA5}">
                      <a16:colId xmlns:a16="http://schemas.microsoft.com/office/drawing/2014/main" val="870479558"/>
                    </a:ext>
                  </a:extLst>
                </a:gridCol>
                <a:gridCol w="5257800">
                  <a:extLst>
                    <a:ext uri="{9D8B030D-6E8A-4147-A177-3AD203B41FA5}">
                      <a16:colId xmlns:a16="http://schemas.microsoft.com/office/drawing/2014/main" val="1838701092"/>
                    </a:ext>
                  </a:extLst>
                </a:gridCol>
              </a:tblGrid>
              <a:tr h="370840">
                <a:tc>
                  <a:txBody>
                    <a:bodyPr/>
                    <a:lstStyle/>
                    <a:p>
                      <a:pPr algn="ctr"/>
                      <a:r>
                        <a:rPr lang="sl-SI" dirty="0"/>
                        <a:t>FAZA</a:t>
                      </a:r>
                    </a:p>
                  </a:txBody>
                  <a:tcPr/>
                </a:tc>
                <a:tc>
                  <a:txBody>
                    <a:bodyPr/>
                    <a:lstStyle/>
                    <a:p>
                      <a:pPr algn="ctr"/>
                      <a:r>
                        <a:rPr lang="sl-SI" dirty="0"/>
                        <a:t>OPIS</a:t>
                      </a:r>
                    </a:p>
                  </a:txBody>
                  <a:tcPr/>
                </a:tc>
                <a:extLst>
                  <a:ext uri="{0D108BD9-81ED-4DB2-BD59-A6C34878D82A}">
                    <a16:rowId xmlns:a16="http://schemas.microsoft.com/office/drawing/2014/main" val="1265893375"/>
                  </a:ext>
                </a:extLst>
              </a:tr>
              <a:tr h="370840">
                <a:tc>
                  <a:txBody>
                    <a:bodyPr/>
                    <a:lstStyle/>
                    <a:p>
                      <a:endParaRPr lang="sl-SI"/>
                    </a:p>
                  </a:txBody>
                  <a:tcPr/>
                </a:tc>
                <a:tc>
                  <a:txBody>
                    <a:bodyPr/>
                    <a:lstStyle/>
                    <a:p>
                      <a:endParaRPr lang="sl-SI"/>
                    </a:p>
                  </a:txBody>
                  <a:tcPr/>
                </a:tc>
                <a:extLst>
                  <a:ext uri="{0D108BD9-81ED-4DB2-BD59-A6C34878D82A}">
                    <a16:rowId xmlns:a16="http://schemas.microsoft.com/office/drawing/2014/main" val="2972728259"/>
                  </a:ext>
                </a:extLst>
              </a:tr>
              <a:tr h="370840">
                <a:tc>
                  <a:txBody>
                    <a:bodyPr/>
                    <a:lstStyle/>
                    <a:p>
                      <a:r>
                        <a:rPr lang="sl-SI" dirty="0"/>
                        <a:t>MNENJA NUP IN MOP NA OSNUTEK OPN IN OSNUTEK OKOLJSKEGA POROČILA</a:t>
                      </a:r>
                    </a:p>
                  </a:txBody>
                  <a:tcPr/>
                </a:tc>
                <a:tc>
                  <a:txBody>
                    <a:bodyPr/>
                    <a:lstStyle/>
                    <a:p>
                      <a:endParaRPr lang="sl-SI"/>
                    </a:p>
                  </a:txBody>
                  <a:tcPr/>
                </a:tc>
                <a:extLst>
                  <a:ext uri="{0D108BD9-81ED-4DB2-BD59-A6C34878D82A}">
                    <a16:rowId xmlns:a16="http://schemas.microsoft.com/office/drawing/2014/main" val="1447561311"/>
                  </a:ext>
                </a:extLst>
              </a:tr>
              <a:tr h="370840">
                <a:tc>
                  <a:txBody>
                    <a:bodyPr/>
                    <a:lstStyle/>
                    <a:p>
                      <a:r>
                        <a:rPr lang="sl-SI" dirty="0"/>
                        <a:t>DOPOLNJENA OSNUTKA OPN</a:t>
                      </a:r>
                      <a:r>
                        <a:rPr lang="sl-SI" baseline="0" dirty="0"/>
                        <a:t> IN OKOLJSKEGA POROČILA</a:t>
                      </a:r>
                      <a:endParaRPr lang="sl-SI" dirty="0"/>
                    </a:p>
                  </a:txBody>
                  <a:tcPr/>
                </a:tc>
                <a:tc>
                  <a:txBody>
                    <a:bodyPr/>
                    <a:lstStyle/>
                    <a:p>
                      <a:r>
                        <a:rPr lang="sl-SI" sz="1200" dirty="0"/>
                        <a:t>- javnost</a:t>
                      </a:r>
                      <a:r>
                        <a:rPr lang="sl-SI" sz="1200" baseline="0" dirty="0"/>
                        <a:t> ima na razpolago  najmanj 30 dni za podajanje pripomb na objavljeno gradivo</a:t>
                      </a:r>
                      <a:endParaRPr lang="sl-SI" sz="1200" dirty="0"/>
                    </a:p>
                  </a:txBody>
                  <a:tcPr/>
                </a:tc>
                <a:extLst>
                  <a:ext uri="{0D108BD9-81ED-4DB2-BD59-A6C34878D82A}">
                    <a16:rowId xmlns:a16="http://schemas.microsoft.com/office/drawing/2014/main" val="2215749301"/>
                  </a:ext>
                </a:extLst>
              </a:tr>
              <a:tr h="370840">
                <a:tc>
                  <a:txBody>
                    <a:bodyPr/>
                    <a:lstStyle/>
                    <a:p>
                      <a:r>
                        <a:rPr lang="sl-SI" dirty="0"/>
                        <a:t>SODELOVANJE JAVNOSTI</a:t>
                      </a:r>
                    </a:p>
                  </a:txBody>
                  <a:tcPr/>
                </a:tc>
                <a:tc>
                  <a:txBody>
                    <a:bodyPr/>
                    <a:lstStyle/>
                    <a:p>
                      <a:endParaRPr lang="sl-SI"/>
                    </a:p>
                  </a:txBody>
                  <a:tcPr/>
                </a:tc>
                <a:extLst>
                  <a:ext uri="{0D108BD9-81ED-4DB2-BD59-A6C34878D82A}">
                    <a16:rowId xmlns:a16="http://schemas.microsoft.com/office/drawing/2014/main" val="982100092"/>
                  </a:ext>
                </a:extLst>
              </a:tr>
              <a:tr h="370840">
                <a:tc>
                  <a:txBody>
                    <a:bodyPr/>
                    <a:lstStyle/>
                    <a:p>
                      <a:r>
                        <a:rPr lang="sl-SI" dirty="0"/>
                        <a:t>STALIŠČA DO PRIPOMB JAVNOSTI</a:t>
                      </a:r>
                    </a:p>
                  </a:txBody>
                  <a:tcPr/>
                </a:tc>
                <a:tc>
                  <a:txBody>
                    <a:bodyPr/>
                    <a:lstStyle/>
                    <a:p>
                      <a:r>
                        <a:rPr lang="sl-SI" sz="1200" dirty="0"/>
                        <a:t>- po</a:t>
                      </a:r>
                      <a:r>
                        <a:rPr lang="sl-SI" sz="1200" baseline="0" dirty="0"/>
                        <a:t> potrebi se z določeno pripombo seznani tudi relevantnega NUP, ki ima 15 dni časa za odziv</a:t>
                      </a:r>
                      <a:endParaRPr lang="sl-SI" sz="1200" dirty="0"/>
                    </a:p>
                  </a:txBody>
                  <a:tcPr/>
                </a:tc>
                <a:extLst>
                  <a:ext uri="{0D108BD9-81ED-4DB2-BD59-A6C34878D82A}">
                    <a16:rowId xmlns:a16="http://schemas.microsoft.com/office/drawing/2014/main" val="1793243805"/>
                  </a:ext>
                </a:extLst>
              </a:tr>
              <a:tr h="370840">
                <a:tc>
                  <a:txBody>
                    <a:bodyPr/>
                    <a:lstStyle/>
                    <a:p>
                      <a:r>
                        <a:rPr lang="sl-SI" dirty="0"/>
                        <a:t>PREDLOG OPN IN PREDLOG OKOLJSKEGA POROČILA</a:t>
                      </a:r>
                    </a:p>
                  </a:txBody>
                  <a:tcPr/>
                </a:tc>
                <a:tc>
                  <a:txBody>
                    <a:bodyPr/>
                    <a:lstStyle/>
                    <a:p>
                      <a:endParaRPr lang="sl-SI" dirty="0"/>
                    </a:p>
                  </a:txBody>
                  <a:tcPr/>
                </a:tc>
                <a:extLst>
                  <a:ext uri="{0D108BD9-81ED-4DB2-BD59-A6C34878D82A}">
                    <a16:rowId xmlns:a16="http://schemas.microsoft.com/office/drawing/2014/main" val="82478143"/>
                  </a:ext>
                </a:extLst>
              </a:tr>
              <a:tr h="370840">
                <a:tc>
                  <a:txBody>
                    <a:bodyPr/>
                    <a:lstStyle/>
                    <a:p>
                      <a:r>
                        <a:rPr lang="sl-SI" dirty="0"/>
                        <a:t>DOPOLNITEV MNENJ NUP IN UGOTOVITEV MOP O SPREJEMLJIVOSTI VPLIVOV OPN NA OKOLJE</a:t>
                      </a:r>
                    </a:p>
                  </a:txBody>
                  <a:tcPr/>
                </a:tc>
                <a:tc>
                  <a:txBody>
                    <a:bodyPr/>
                    <a:lstStyle/>
                    <a:p>
                      <a:r>
                        <a:rPr lang="sl-SI" sz="1200" dirty="0"/>
                        <a:t>- občina pozove NUP k dopolnitvi izdanih mnenj, ki so jih izdali k osnutku OPN samo, če se je predlog glede na osnutek za področje posameznega NUP spremenil</a:t>
                      </a:r>
                    </a:p>
                  </a:txBody>
                  <a:tcPr/>
                </a:tc>
                <a:extLst>
                  <a:ext uri="{0D108BD9-81ED-4DB2-BD59-A6C34878D82A}">
                    <a16:rowId xmlns:a16="http://schemas.microsoft.com/office/drawing/2014/main" val="3635715848"/>
                  </a:ext>
                </a:extLst>
              </a:tr>
              <a:tr h="370840">
                <a:tc>
                  <a:txBody>
                    <a:bodyPr/>
                    <a:lstStyle/>
                    <a:p>
                      <a:r>
                        <a:rPr lang="sl-SI" dirty="0"/>
                        <a:t>POSTOPEK ODLOČANJA O RAZREŠITVI NASPROTJA JAVNIH INTERESOV</a:t>
                      </a:r>
                    </a:p>
                  </a:txBody>
                  <a:tcPr/>
                </a:tc>
                <a:tc>
                  <a:txBody>
                    <a:bodyPr/>
                    <a:lstStyle/>
                    <a:p>
                      <a:r>
                        <a:rPr lang="sl-SI" sz="1200" dirty="0"/>
                        <a:t>- če</a:t>
                      </a:r>
                      <a:r>
                        <a:rPr lang="sl-SI" sz="1200" baseline="0" dirty="0"/>
                        <a:t> mnenje določenega državnega NUP ostane negativno, se lahko izpelje postopek odločanja o razrešitvi nasprotja javnih interesov</a:t>
                      </a:r>
                      <a:endParaRPr lang="sl-SI" sz="1200" dirty="0"/>
                    </a:p>
                  </a:txBody>
                  <a:tcPr/>
                </a:tc>
                <a:extLst>
                  <a:ext uri="{0D108BD9-81ED-4DB2-BD59-A6C34878D82A}">
                    <a16:rowId xmlns:a16="http://schemas.microsoft.com/office/drawing/2014/main" val="123819007"/>
                  </a:ext>
                </a:extLst>
              </a:tr>
              <a:tr h="370840">
                <a:tc>
                  <a:txBody>
                    <a:bodyPr/>
                    <a:lstStyle/>
                    <a:p>
                      <a:r>
                        <a:rPr lang="sl-SI" dirty="0"/>
                        <a:t>SPREJEM OPN</a:t>
                      </a:r>
                    </a:p>
                  </a:txBody>
                  <a:tcPr/>
                </a:tc>
                <a:tc>
                  <a:txBody>
                    <a:bodyPr/>
                    <a:lstStyle/>
                    <a:p>
                      <a:endParaRPr lang="sl-SI" dirty="0"/>
                    </a:p>
                  </a:txBody>
                  <a:tcPr/>
                </a:tc>
                <a:extLst>
                  <a:ext uri="{0D108BD9-81ED-4DB2-BD59-A6C34878D82A}">
                    <a16:rowId xmlns:a16="http://schemas.microsoft.com/office/drawing/2014/main" val="1485780339"/>
                  </a:ext>
                </a:extLst>
              </a:tr>
            </a:tbl>
          </a:graphicData>
        </a:graphic>
      </p:graphicFrame>
    </p:spTree>
    <p:extLst>
      <p:ext uri="{BB962C8B-B14F-4D97-AF65-F5344CB8AC3E}">
        <p14:creationId xmlns:p14="http://schemas.microsoft.com/office/powerpoint/2010/main" val="1906558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pPr algn="ctr"/>
            <a:r>
              <a:rPr lang="sl-SI" sz="4000" dirty="0"/>
              <a:t>Spremembe v postopku OPN / OPPN</a:t>
            </a:r>
          </a:p>
        </p:txBody>
      </p:sp>
      <p:sp>
        <p:nvSpPr>
          <p:cNvPr id="3" name="Označba mesta vsebine 2"/>
          <p:cNvSpPr>
            <a:spLocks noGrp="1"/>
          </p:cNvSpPr>
          <p:nvPr>
            <p:ph idx="1"/>
          </p:nvPr>
        </p:nvSpPr>
        <p:spPr/>
        <p:txBody>
          <a:bodyPr>
            <a:normAutofit fontScale="92500" lnSpcReduction="10000"/>
          </a:bodyPr>
          <a:lstStyle/>
          <a:p>
            <a:pPr marL="0" indent="0">
              <a:buNone/>
            </a:pPr>
            <a:r>
              <a:rPr lang="sl-SI" sz="2000" dirty="0"/>
              <a:t>- obvezna izvedba CPVO za OPN (118. člen) </a:t>
            </a:r>
          </a:p>
          <a:p>
            <a:pPr marL="0" indent="0">
              <a:buNone/>
            </a:pPr>
            <a:r>
              <a:rPr lang="sl-SI" sz="2000" dirty="0"/>
              <a:t>- CPVO se ne izvede za OPPN, razen za tiste OPPN pri katerih se spreminja namenska raba prostora, tistih, ki se načrtujejo na podlagi „starih“ prostorskih aktov (sprejetih na podlagi ZUN in ZUreP) ali se mora zanje izvesti presoja na varovana območja (128. člen) </a:t>
            </a:r>
          </a:p>
          <a:p>
            <a:pPr marL="0" indent="0">
              <a:buNone/>
            </a:pPr>
            <a:r>
              <a:rPr lang="sl-SI" sz="2000" b="1" dirty="0"/>
              <a:t>Občina ne zaproša ministrstva za odločitve glede CPVO ampak je obveznost oziroma neobveznost CPVO določena z ZUreP-3! </a:t>
            </a:r>
          </a:p>
          <a:p>
            <a:pPr marL="0" indent="0">
              <a:buNone/>
            </a:pPr>
            <a:r>
              <a:rPr lang="sl-SI" sz="2000" dirty="0"/>
              <a:t>- občina vedno pridobi mnenje ZRSVN o morebitni obveznosti izvedbe presoje na varovana območja po zakonu o ohranjanju narave (118. in 128. člen).</a:t>
            </a:r>
          </a:p>
          <a:p>
            <a:pPr marL="0" indent="0">
              <a:buNone/>
            </a:pPr>
            <a:r>
              <a:rPr lang="sl-SI" sz="2000" dirty="0"/>
              <a:t>- če občina pripravlja spremembe in dopolnitve OPN in ne načrtuje ureditev, ki bi bile poseg v okolje, za katerega je treba izvesti PVO ali za katere je zahtevana presoja sprejemljivosti na varovana območja ali ne bodo pomembno vplivala na okolje lahko zaprosi ministrstvo za CPVO za mnenje, da CPVO ni treba izvesti.</a:t>
            </a:r>
          </a:p>
          <a:p>
            <a:pPr marL="0" indent="0">
              <a:buNone/>
            </a:pPr>
            <a:r>
              <a:rPr lang="sl-SI" sz="2000" dirty="0"/>
              <a:t>- ukinjeni obvezni fazi „priprava izhodišč“ in „potrditev OPN na MOP pred sprejemom na občinskem svetu“</a:t>
            </a:r>
          </a:p>
          <a:p>
            <a:pPr marL="0" indent="0">
              <a:buNone/>
            </a:pPr>
            <a:r>
              <a:rPr lang="sl-SI" sz="2000" dirty="0"/>
              <a:t>- v začetnih fazah oz. pred samim formalnim začetkom priprave OPN ali OPPN (tudi sprememb in dopolnitev OPN ali OPPN) </a:t>
            </a:r>
            <a:r>
              <a:rPr lang="sl-SI" sz="2000" b="1" dirty="0"/>
              <a:t>več interakcij z javnostjo, nosilci urejanja prostora </a:t>
            </a:r>
          </a:p>
          <a:p>
            <a:pPr>
              <a:buFontTx/>
              <a:buChar char="-"/>
            </a:pPr>
            <a:endParaRPr lang="sl-SI" sz="2000" b="1" dirty="0"/>
          </a:p>
        </p:txBody>
      </p:sp>
    </p:spTree>
    <p:extLst>
      <p:ext uri="{BB962C8B-B14F-4D97-AF65-F5344CB8AC3E}">
        <p14:creationId xmlns:p14="http://schemas.microsoft.com/office/powerpoint/2010/main" val="1602936173"/>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TotalTime>
  <Words>1742</Words>
  <Application>Microsoft Office PowerPoint</Application>
  <PresentationFormat>Širokozaslonsko</PresentationFormat>
  <Paragraphs>174</Paragraphs>
  <Slides>15</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15</vt:i4>
      </vt:variant>
    </vt:vector>
  </HeadingPairs>
  <TitlesOfParts>
    <vt:vector size="19" baseType="lpstr">
      <vt:lpstr>Arial</vt:lpstr>
      <vt:lpstr>Calibri</vt:lpstr>
      <vt:lpstr>Calibri Light</vt:lpstr>
      <vt:lpstr>Officeova tema</vt:lpstr>
      <vt:lpstr>Zakon o urejanju prostora ZUreP-3 (UL RS, št. 199/21)</vt:lpstr>
      <vt:lpstr>Pristojnosti urejanja prostora</vt:lpstr>
      <vt:lpstr>Pristojnosti urejanja prostora</vt:lpstr>
      <vt:lpstr>Sistem prostorskih aktov</vt:lpstr>
      <vt:lpstr>Občinski urbanist</vt:lpstr>
      <vt:lpstr>Strokovne podlage in CPVO</vt:lpstr>
      <vt:lpstr>Postopek priprave OPN (in smiselno OPPN)</vt:lpstr>
      <vt:lpstr>2.</vt:lpstr>
      <vt:lpstr>Spremembe v postopku OPN / OPPN</vt:lpstr>
      <vt:lpstr>Smernice nosilcev urejanja prostora</vt:lpstr>
      <vt:lpstr>Kratek postopek OPN (OPPN)</vt:lpstr>
      <vt:lpstr>Postopek priprave OPPN in možnost spreminjanja NRP</vt:lpstr>
      <vt:lpstr>Izvajanje posegov v prostor in priglasitev</vt:lpstr>
      <vt:lpstr>Odlok o urejenosti naselij in krajine</vt:lpstr>
      <vt:lpstr>Začasni ukrepi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Zakon o urejanju prostora ZUreP-3 (UL RS, št. 199/21)</dc:title>
  <dc:creator>Špela LESNIK</dc:creator>
  <cp:lastModifiedBy>Marjeta KRISTOFIĆ JAMNIK</cp:lastModifiedBy>
  <cp:revision>31</cp:revision>
  <cp:lastPrinted>2022-06-01T06:32:48Z</cp:lastPrinted>
  <dcterms:created xsi:type="dcterms:W3CDTF">2022-05-30T09:56:18Z</dcterms:created>
  <dcterms:modified xsi:type="dcterms:W3CDTF">2022-06-07T09:01:56Z</dcterms:modified>
</cp:coreProperties>
</file>