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72" r:id="rId4"/>
    <p:sldId id="273" r:id="rId5"/>
    <p:sldId id="269" r:id="rId6"/>
    <p:sldId id="268" r:id="rId7"/>
    <p:sldId id="267" r:id="rId8"/>
    <p:sldId id="274" r:id="rId9"/>
    <p:sldId id="266" r:id="rId10"/>
  </p:sldIdLst>
  <p:sldSz cx="18288000" cy="10287000"/>
  <p:notesSz cx="6875463" cy="10002838"/>
  <p:embeddedFontLst>
    <p:embeddedFont>
      <p:font typeface="Aileron Heavy" panose="020B0604020202020204" charset="-18"/>
      <p:regular r:id="rId12"/>
    </p:embeddedFont>
    <p:embeddedFont>
      <p:font typeface="Arimo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Open Sans" panose="020B0606030504020204" pitchFamily="34" charset="0"/>
      <p:regular r:id="rId18"/>
      <p:bold r:id="rId19"/>
      <p:italic r:id="rId20"/>
      <p:boldItalic r:id="rId21"/>
    </p:embeddedFont>
    <p:embeddedFont>
      <p:font typeface="Open Sans Bold" panose="020B0806030504020204" charset="0"/>
      <p:regular r:id="rId22"/>
    </p:embeddedFont>
    <p:embeddedFont>
      <p:font typeface="Open Sans Light 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99FF99"/>
    <a:srgbClr val="95C26D"/>
    <a:srgbClr val="99FF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3" d="100"/>
          <a:sy n="103" d="100"/>
        </p:scale>
        <p:origin x="534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367" cy="501879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94505" y="0"/>
            <a:ext cx="2979367" cy="501879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99C7186D-D118-47EF-90FE-CEFC49F1A270}" type="datetimeFigureOut">
              <a:rPr lang="sl-SI" smtClean="0"/>
              <a:t>14.06.2022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0950"/>
            <a:ext cx="59991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7547" y="4813866"/>
            <a:ext cx="5500370" cy="3938617"/>
          </a:xfrm>
          <a:prstGeom prst="rect">
            <a:avLst/>
          </a:prstGeom>
        </p:spPr>
        <p:txBody>
          <a:bodyPr vert="horz" lIns="96442" tIns="48221" rIns="96442" bIns="48221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79367" cy="501878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94505" y="9500961"/>
            <a:ext cx="2979367" cy="501878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B3149569-063B-4375-99C8-F01CBC86D1D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7372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49569-063B-4375-99C8-F01CBC86D1DE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9028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49569-063B-4375-99C8-F01CBC86D1DE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7314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49569-063B-4375-99C8-F01CBC86D1DE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3199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49569-063B-4375-99C8-F01CBC86D1DE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5436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cvetka.slana@maribor.si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3.png"/><Relationship Id="rId4" Type="http://schemas.openxmlformats.org/officeDocument/2006/relationships/hyperlink" Target="mailto:nina.gornikmulec@maribor.s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38000"/>
          </a:blip>
          <a:srcRect t="22664" b="237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698554" y="7281755"/>
            <a:ext cx="3983461" cy="227215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0" y="929075"/>
            <a:ext cx="18288000" cy="2205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9"/>
              </a:lnSpc>
            </a:pPr>
            <a:r>
              <a:rPr lang="en-US" sz="6000" dirty="0">
                <a:solidFill>
                  <a:srgbClr val="000000"/>
                </a:solidFill>
                <a:latin typeface="Open Sans Bold"/>
              </a:rPr>
              <a:t>Skupna služba </a:t>
            </a:r>
            <a:r>
              <a:rPr lang="en-US" sz="6000" dirty="0" err="1">
                <a:solidFill>
                  <a:srgbClr val="000000"/>
                </a:solidFill>
                <a:latin typeface="Open Sans Bold"/>
              </a:rPr>
              <a:t>varstva</a:t>
            </a:r>
            <a:r>
              <a:rPr lang="en-US" sz="6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Open Sans Bold"/>
              </a:rPr>
              <a:t>okolja</a:t>
            </a:r>
            <a:endParaRPr lang="en-US" sz="6000" dirty="0">
              <a:solidFill>
                <a:srgbClr val="000000"/>
              </a:solidFill>
              <a:latin typeface="Open Sans Bold"/>
            </a:endParaRPr>
          </a:p>
          <a:p>
            <a:pPr algn="ctr">
              <a:lnSpc>
                <a:spcPts val="8649"/>
              </a:lnSpc>
            </a:pPr>
            <a:r>
              <a:rPr lang="en-US" sz="6000" dirty="0">
                <a:solidFill>
                  <a:srgbClr val="000000"/>
                </a:solidFill>
                <a:latin typeface="Open Sans Bold"/>
              </a:rPr>
              <a:t>Skupna </a:t>
            </a:r>
            <a:r>
              <a:rPr lang="en-US" sz="6000" dirty="0" err="1">
                <a:solidFill>
                  <a:srgbClr val="000000"/>
                </a:solidFill>
                <a:latin typeface="Open Sans Bold"/>
              </a:rPr>
              <a:t>občinska</a:t>
            </a:r>
            <a:r>
              <a:rPr lang="en-US" sz="6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Open Sans Bold"/>
              </a:rPr>
              <a:t>uprava</a:t>
            </a:r>
            <a:r>
              <a:rPr lang="en-US" sz="6000" dirty="0">
                <a:solidFill>
                  <a:srgbClr val="000000"/>
                </a:solidFill>
                <a:latin typeface="Open Sans Bold"/>
              </a:rPr>
              <a:t>  Maribor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8600" y="7124700"/>
            <a:ext cx="11414834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spc="311" dirty="0" err="1">
                <a:solidFill>
                  <a:srgbClr val="000000"/>
                </a:solidFill>
                <a:latin typeface="Open Sans"/>
              </a:rPr>
              <a:t>Ulica</a:t>
            </a:r>
            <a:r>
              <a:rPr lang="en-US" sz="3600" spc="31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600" spc="311" dirty="0" err="1">
                <a:solidFill>
                  <a:srgbClr val="000000"/>
                </a:solidFill>
                <a:latin typeface="Open Sans"/>
              </a:rPr>
              <a:t>heroja</a:t>
            </a:r>
            <a:r>
              <a:rPr lang="en-US" sz="3600" spc="31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600" spc="311" dirty="0" err="1">
                <a:solidFill>
                  <a:srgbClr val="000000"/>
                </a:solidFill>
                <a:latin typeface="Open Sans"/>
              </a:rPr>
              <a:t>Tomšiča</a:t>
            </a:r>
            <a:r>
              <a:rPr lang="en-US" sz="3600" spc="311" dirty="0">
                <a:solidFill>
                  <a:srgbClr val="000000"/>
                </a:solidFill>
                <a:latin typeface="Open Sans"/>
              </a:rPr>
              <a:t> 2, Maribor</a:t>
            </a:r>
          </a:p>
          <a:p>
            <a:pPr algn="ctr"/>
            <a:r>
              <a:rPr lang="en-US" sz="3600" spc="72" dirty="0">
                <a:solidFill>
                  <a:srgbClr val="000000"/>
                </a:solidFill>
                <a:latin typeface="Arimo"/>
              </a:rPr>
              <a:t>02/2201-445</a:t>
            </a:r>
          </a:p>
          <a:p>
            <a:pPr algn="ctr"/>
            <a:r>
              <a:rPr lang="en-US" sz="3600" spc="72" dirty="0">
                <a:solidFill>
                  <a:srgbClr val="000000"/>
                </a:solidFill>
                <a:latin typeface="Arimo"/>
              </a:rPr>
              <a:t>info.okolje@maribor.si</a:t>
            </a:r>
          </a:p>
          <a:p>
            <a:pPr algn="ctr"/>
            <a:r>
              <a:rPr lang="en-US" sz="3600" spc="311" dirty="0">
                <a:solidFill>
                  <a:srgbClr val="000000"/>
                </a:solidFill>
                <a:latin typeface="Open Sans"/>
              </a:rPr>
              <a:t>www.okolje.maribor.si</a:t>
            </a:r>
          </a:p>
          <a:p>
            <a:pPr algn="ctr"/>
            <a:endParaRPr lang="en-US" sz="3600" spc="31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2667000" y="4000500"/>
            <a:ext cx="1264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800" b="1" dirty="0">
                <a:solidFill>
                  <a:srgbClr val="0070C0"/>
                </a:solidFill>
              </a:rPr>
              <a:t>LOKALNE SKUPNOSTI V SKUPNI SKRBI ZA PRIJAZNO OKOLJE DO ČEBEL IN DIVJIH OPRAŠEVALCEV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053776" y="2641934"/>
            <a:ext cx="5991805" cy="110921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sl-SI" sz="3000" spc="30" dirty="0">
                <a:solidFill>
                  <a:srgbClr val="000000"/>
                </a:solidFill>
                <a:latin typeface="Open Sans Bold"/>
              </a:rPr>
              <a:t>POMEN – ČEBELE IN DIVJI OPRAŠEVALCI</a:t>
            </a:r>
            <a:endParaRPr lang="en-US" sz="3000" spc="3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18288000" cy="2542611"/>
            <a:chOff x="0" y="0"/>
            <a:chExt cx="1730052" cy="24053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30052" cy="240532"/>
            </a:xfrm>
            <a:custGeom>
              <a:avLst/>
              <a:gdLst/>
              <a:ahLst/>
              <a:cxnLst/>
              <a:rect l="l" t="t" r="r" b="b"/>
              <a:pathLst>
                <a:path w="1730052" h="240532">
                  <a:moveTo>
                    <a:pt x="0" y="0"/>
                  </a:moveTo>
                  <a:lnTo>
                    <a:pt x="1730052" y="0"/>
                  </a:lnTo>
                  <a:lnTo>
                    <a:pt x="1730052" y="240532"/>
                  </a:lnTo>
                  <a:lnTo>
                    <a:pt x="0" y="240532"/>
                  </a:lnTo>
                  <a:close/>
                </a:path>
              </a:pathLst>
            </a:custGeom>
            <a:solidFill>
              <a:srgbClr val="95C26D">
                <a:alpha val="49804"/>
              </a:srgbClr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11140251" y="5194869"/>
            <a:ext cx="2475399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spc="192">
                <a:solidFill>
                  <a:srgbClr val="FFFFFF"/>
                </a:solidFill>
                <a:latin typeface="Aileron Heavy"/>
              </a:rPr>
              <a:t>LIFESTYLE</a:t>
            </a:r>
          </a:p>
          <a:p>
            <a:pPr>
              <a:lnSpc>
                <a:spcPts val="3359"/>
              </a:lnSpc>
            </a:pPr>
            <a:r>
              <a:rPr lang="en-US" sz="2400" spc="192">
                <a:solidFill>
                  <a:srgbClr val="FFFFFF"/>
                </a:solidFill>
                <a:latin typeface="Aileron Heavy"/>
              </a:rPr>
              <a:t>BY SAWYER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114500" y="9092561"/>
            <a:ext cx="3684321" cy="6771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sl-SI" sz="2200" b="1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OPRAŠEVALCI</a:t>
            </a:r>
            <a:r>
              <a:rPr lang="sl-SI" sz="2200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 potrebujejo hrano, dom in zdravo okolje </a:t>
            </a:r>
            <a:endParaRPr lang="en-US" sz="2200" dirty="0">
              <a:solidFill>
                <a:srgbClr val="000000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927" y="438466"/>
            <a:ext cx="1508283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sl-SI" sz="3600" b="1" dirty="0">
                <a:solidFill>
                  <a:srgbClr val="0070C0"/>
                </a:solidFill>
              </a:rPr>
              <a:t>LOKALNE SKUPNOSTI V SKUPNI SKRBI </a:t>
            </a:r>
          </a:p>
          <a:p>
            <a:pPr algn="ctr"/>
            <a:r>
              <a:rPr lang="sl-SI" sz="3600" b="1" dirty="0">
                <a:solidFill>
                  <a:srgbClr val="0070C0"/>
                </a:solidFill>
              </a:rPr>
              <a:t>ZA PRIJAZNO OKOLJE DO ČEBEL IN DIVJIH OPRAŠEVALCEV</a:t>
            </a:r>
          </a:p>
          <a:p>
            <a:pPr algn="ctr"/>
            <a:endParaRPr lang="en-US" sz="3600" dirty="0">
              <a:solidFill>
                <a:srgbClr val="000000"/>
              </a:solidFill>
              <a:latin typeface="Open Sans Light Bold" panose="020B0604020202020204" charset="0"/>
              <a:ea typeface="Open Sans Light Bold" panose="020B0604020202020204" charset="0"/>
              <a:cs typeface="Open Sans Light Bold" panose="020B0604020202020204" charset="0"/>
            </a:endParaR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385326" y="497299"/>
            <a:ext cx="2713920" cy="1548012"/>
          </a:xfrm>
          <a:prstGeom prst="rect">
            <a:avLst/>
          </a:prstGeom>
        </p:spPr>
      </p:pic>
      <p:sp>
        <p:nvSpPr>
          <p:cNvPr id="13" name="TextBox 19">
            <a:extLst>
              <a:ext uri="{FF2B5EF4-FFF2-40B4-BE49-F238E27FC236}">
                <a16:creationId xmlns:a16="http://schemas.microsoft.com/office/drawing/2014/main" id="{E4650886-3BC2-2F1C-2F54-6736DC8F6F9B}"/>
              </a:ext>
            </a:extLst>
          </p:cNvPr>
          <p:cNvSpPr txBox="1"/>
          <p:nvPr/>
        </p:nvSpPr>
        <p:spPr>
          <a:xfrm>
            <a:off x="11364900" y="2826979"/>
            <a:ext cx="6542100" cy="2110193"/>
          </a:xfrm>
          <a:prstGeom prst="rect">
            <a:avLst/>
          </a:prstGeom>
          <a:solidFill>
            <a:srgbClr val="FFFFCC"/>
          </a:solidFill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sl-SI" sz="2200" b="1" dirty="0">
                <a:latin typeface="+mj-lt"/>
              </a:rPr>
              <a:t>PESTROST OPRAŠEVALCEV </a:t>
            </a:r>
            <a:r>
              <a:rPr lang="sl-SI" sz="2200" dirty="0">
                <a:latin typeface="+mj-lt"/>
              </a:rPr>
              <a:t>za zanesljivo pridelavo hrane (čebele, divje čebele, žuželke, hrošči, metulji, dvokrilci,…)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 opraševanju največkrat pomislimo na medonosno (kranjsko, domačo) čebelo, a zelo pomembna je tudi </a:t>
            </a:r>
            <a:r>
              <a:rPr lang="sl-SI" sz="22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vloga divjih opraševalcev – so izjemno učinkoviti pri opraševanju</a:t>
            </a:r>
            <a:r>
              <a:rPr lang="sl-SI" sz="2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l-SI" sz="2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2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026" name="Picture 2" descr="Medovite rastline - da bo naš vrt raj za čebele! - Eko Dežela">
            <a:extLst>
              <a:ext uri="{FF2B5EF4-FFF2-40B4-BE49-F238E27FC236}">
                <a16:creationId xmlns:a16="http://schemas.microsoft.com/office/drawing/2014/main" id="{C516D16C-BD5B-D424-F777-C69CD72CC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45" y="2761752"/>
            <a:ext cx="3226504" cy="215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19">
            <a:extLst>
              <a:ext uri="{FF2B5EF4-FFF2-40B4-BE49-F238E27FC236}">
                <a16:creationId xmlns:a16="http://schemas.microsoft.com/office/drawing/2014/main" id="{47179606-6388-26A5-A371-F4D7D0B6D486}"/>
              </a:ext>
            </a:extLst>
          </p:cNvPr>
          <p:cNvSpPr txBox="1"/>
          <p:nvPr/>
        </p:nvSpPr>
        <p:spPr>
          <a:xfrm>
            <a:off x="152401" y="5194869"/>
            <a:ext cx="4398070" cy="49167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sl-SI" sz="2200" b="1" dirty="0">
                <a:solidFill>
                  <a:srgbClr val="000000"/>
                </a:solidFill>
                <a:cs typeface="Calibri Light" panose="020F0302020204030204" pitchFamily="34" charset="0"/>
              </a:rPr>
              <a:t>POMEN  OPRAŠEVALCEV:</a:t>
            </a:r>
          </a:p>
          <a:p>
            <a:pPr marL="342900" indent="-342900">
              <a:lnSpc>
                <a:spcPts val="2100"/>
              </a:lnSpc>
              <a:buFontTx/>
              <a:buChar char="-"/>
            </a:pPr>
            <a:endParaRPr lang="sl-SI" sz="2200" dirty="0">
              <a:cs typeface="Calibri Light" panose="020F0302020204030204" pitchFamily="34" charset="0"/>
            </a:endParaRPr>
          </a:p>
          <a:p>
            <a:pPr marL="342900" indent="-342900">
              <a:lnSpc>
                <a:spcPts val="2100"/>
              </a:lnSpc>
              <a:buFontTx/>
              <a:buChar char="-"/>
            </a:pPr>
            <a:r>
              <a:rPr lang="sl-SI" sz="2200" dirty="0">
                <a:cs typeface="Calibri Light" panose="020F0302020204030204" pitchFamily="34" charset="0"/>
              </a:rPr>
              <a:t>Opraševanje je ključnega pomena za </a:t>
            </a:r>
            <a:r>
              <a:rPr lang="sl-SI" sz="2200" b="1" dirty="0">
                <a:cs typeface="Calibri Light" panose="020F0302020204030204" pitchFamily="34" charset="0"/>
              </a:rPr>
              <a:t>delovanje ekosistema in PRIDELAVO HRANE. </a:t>
            </a:r>
          </a:p>
          <a:p>
            <a:pPr marL="342900" indent="-342900">
              <a:lnSpc>
                <a:spcPts val="2100"/>
              </a:lnSpc>
              <a:buFontTx/>
              <a:buChar char="-"/>
            </a:pPr>
            <a:endParaRPr lang="sl-SI" sz="2200" b="1" dirty="0">
              <a:cs typeface="Calibri Light" panose="020F0302020204030204" pitchFamily="34" charset="0"/>
            </a:endParaRPr>
          </a:p>
          <a:p>
            <a:pPr marL="342900" indent="-342900">
              <a:lnSpc>
                <a:spcPts val="2100"/>
              </a:lnSpc>
              <a:buFontTx/>
              <a:buChar char="-"/>
            </a:pPr>
            <a:r>
              <a:rPr lang="sl-SI" sz="2200" b="1" dirty="0">
                <a:cs typeface="Calibri Light" panose="020F0302020204030204" pitchFamily="34" charset="0"/>
              </a:rPr>
              <a:t>Tretjina hrane</a:t>
            </a:r>
            <a:r>
              <a:rPr lang="sl-SI" sz="2200" dirty="0">
                <a:cs typeface="Calibri Light" panose="020F0302020204030204" pitchFamily="34" charset="0"/>
              </a:rPr>
              <a:t>, ki jo pojemo, je odvisna od opraševalcev. </a:t>
            </a:r>
          </a:p>
          <a:p>
            <a:pPr marL="342900" indent="-342900">
              <a:lnSpc>
                <a:spcPts val="2100"/>
              </a:lnSpc>
              <a:buFontTx/>
              <a:buChar char="-"/>
            </a:pPr>
            <a:endParaRPr lang="sl-SI" sz="2200" dirty="0">
              <a:cs typeface="Calibri Light" panose="020F0302020204030204" pitchFamily="34" charset="0"/>
            </a:endParaRPr>
          </a:p>
          <a:p>
            <a:pPr marL="342900" indent="-342900">
              <a:lnSpc>
                <a:spcPts val="2100"/>
              </a:lnSpc>
              <a:buFontTx/>
              <a:buChar char="-"/>
            </a:pPr>
            <a:r>
              <a:rPr lang="sl-SI" sz="2200" dirty="0">
                <a:cs typeface="Calibri Light" panose="020F0302020204030204" pitchFamily="34" charset="0"/>
              </a:rPr>
              <a:t>Opraševanje žuželk v Evropi vsako leto prinese 22 milijard € vrednosti </a:t>
            </a:r>
            <a:r>
              <a:rPr lang="sl-SI" sz="2200" b="1" dirty="0">
                <a:cs typeface="Calibri Light" panose="020F0302020204030204" pitchFamily="34" charset="0"/>
              </a:rPr>
              <a:t>kmetijskih pridelkov</a:t>
            </a:r>
            <a:r>
              <a:rPr lang="sl-SI" sz="2200" dirty="0">
                <a:cs typeface="Calibri Light" panose="020F0302020204030204" pitchFamily="34" charset="0"/>
              </a:rPr>
              <a:t>.</a:t>
            </a:r>
            <a:endParaRPr lang="sl-SI" sz="2200" b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marL="342900" indent="-342900">
              <a:lnSpc>
                <a:spcPts val="2100"/>
              </a:lnSpc>
              <a:buFontTx/>
              <a:buChar char="-"/>
            </a:pPr>
            <a:endParaRPr lang="sl-SI" sz="2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marL="342900" indent="-342900">
              <a:lnSpc>
                <a:spcPts val="2100"/>
              </a:lnSpc>
              <a:buFontTx/>
              <a:buChar char="-"/>
            </a:pPr>
            <a:r>
              <a:rPr lang="sl-SI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Hrana, pridelana s pomočjo opraševanja žuželk, je </a:t>
            </a:r>
            <a:r>
              <a:rPr lang="sl-SI" sz="2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ključen vir nekaterih vitaminov.</a:t>
            </a:r>
          </a:p>
          <a:p>
            <a:pPr>
              <a:lnSpc>
                <a:spcPts val="2100"/>
              </a:lnSpc>
            </a:pPr>
            <a:endParaRPr lang="sl-SI" sz="2200" b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algn="just"/>
            <a:endParaRPr lang="en-US" sz="2200" dirty="0">
              <a:solidFill>
                <a:srgbClr val="000000"/>
              </a:solidFill>
              <a:cs typeface="Calibri Light" panose="020F0302020204030204" pitchFamily="34" charset="0"/>
            </a:endParaRPr>
          </a:p>
        </p:txBody>
      </p:sp>
      <p:pic>
        <p:nvPicPr>
          <p:cNvPr id="27" name="Slika 26">
            <a:extLst>
              <a:ext uri="{FF2B5EF4-FFF2-40B4-BE49-F238E27FC236}">
                <a16:creationId xmlns:a16="http://schemas.microsoft.com/office/drawing/2014/main" id="{2235E79F-B0FE-F77B-C95C-39A6F3F546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831" t="21107" r="16273" b="62701"/>
          <a:stretch/>
        </p:blipFill>
        <p:spPr bwMode="auto">
          <a:xfrm>
            <a:off x="14073951" y="4680634"/>
            <a:ext cx="3859770" cy="29549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TextBox 19">
            <a:extLst>
              <a:ext uri="{FF2B5EF4-FFF2-40B4-BE49-F238E27FC236}">
                <a16:creationId xmlns:a16="http://schemas.microsoft.com/office/drawing/2014/main" id="{F5C3DF43-3376-D5F6-B2F2-19264C6799A6}"/>
              </a:ext>
            </a:extLst>
          </p:cNvPr>
          <p:cNvSpPr txBox="1"/>
          <p:nvPr/>
        </p:nvSpPr>
        <p:spPr>
          <a:xfrm>
            <a:off x="9612462" y="5042558"/>
            <a:ext cx="4370361" cy="51860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sl-SI" sz="2200" b="1" dirty="0">
                <a:solidFill>
                  <a:srgbClr val="000000"/>
                </a:solidFill>
                <a:cs typeface="Calibri Light" panose="020F0302020204030204" pitchFamily="34" charset="0"/>
              </a:rPr>
              <a:t>ZANIMIVO:</a:t>
            </a:r>
          </a:p>
          <a:p>
            <a:pPr>
              <a:lnSpc>
                <a:spcPts val="2100"/>
              </a:lnSpc>
            </a:pPr>
            <a:endParaRPr lang="sl-SI" sz="2200" b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marL="342900" indent="-342900">
              <a:lnSpc>
                <a:spcPts val="2100"/>
              </a:lnSpc>
              <a:buFontTx/>
              <a:buChar char="-"/>
            </a:pPr>
            <a:r>
              <a:rPr lang="sl-SI" sz="2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Čmrlji so prilagojeni</a:t>
            </a:r>
            <a:r>
              <a:rPr lang="sl-SI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 na nizke temperature, cvet lahko močno stresejo, kar tudi izboljša opraševanje, pri nekaterih rastlinah, najbolj npr. pri paradižniku, pa je to celo nujno.</a:t>
            </a:r>
          </a:p>
          <a:p>
            <a:pPr marL="342900" indent="-342900">
              <a:lnSpc>
                <a:spcPts val="2100"/>
              </a:lnSpc>
              <a:buFontTx/>
              <a:buChar char="-"/>
            </a:pPr>
            <a:r>
              <a:rPr lang="sl-SI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V Sloveniji je bilo doslej najdenih </a:t>
            </a:r>
            <a:r>
              <a:rPr lang="sl-SI" sz="2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35 vrst čmrljev</a:t>
            </a:r>
            <a:r>
              <a:rPr lang="sl-SI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. </a:t>
            </a:r>
          </a:p>
          <a:p>
            <a:pPr marL="342900" indent="-342900">
              <a:lnSpc>
                <a:spcPts val="2100"/>
              </a:lnSpc>
              <a:buFontTx/>
              <a:buChar char="-"/>
            </a:pPr>
            <a:endParaRPr lang="sl-SI" sz="2200" b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marL="342900" indent="-342900">
              <a:lnSpc>
                <a:spcPts val="2100"/>
              </a:lnSpc>
              <a:buFontTx/>
              <a:buChar char="-"/>
            </a:pPr>
            <a:r>
              <a:rPr lang="sl-SI" sz="2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Čebele samotarke</a:t>
            </a:r>
            <a:r>
              <a:rPr lang="sl-SI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 so izvrstne opraševalke. Skrivnost njihove učinkovitosti je v tem, da cvetnega prahu ne zlepijo, zato ga več pade na cvetove. </a:t>
            </a:r>
          </a:p>
          <a:p>
            <a:pPr marL="342900" indent="-342900">
              <a:lnSpc>
                <a:spcPts val="2100"/>
              </a:lnSpc>
              <a:buFontTx/>
              <a:buChar char="-"/>
            </a:pPr>
            <a:r>
              <a:rPr lang="sl-SI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V Sloveniji je bilo doslej najdenih več kot </a:t>
            </a:r>
            <a:r>
              <a:rPr lang="sl-SI" sz="2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500 vrst čebel.</a:t>
            </a:r>
            <a:r>
              <a:rPr lang="sl-SI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</a:p>
          <a:p>
            <a:pPr algn="just"/>
            <a:endParaRPr lang="en-US" sz="2200" dirty="0">
              <a:solidFill>
                <a:srgbClr val="000000"/>
              </a:solidFill>
              <a:cs typeface="Calibri Light" panose="020F0302020204030204" pitchFamily="34" charset="0"/>
            </a:endParaRPr>
          </a:p>
        </p:txBody>
      </p:sp>
      <p:pic>
        <p:nvPicPr>
          <p:cNvPr id="1034" name="Picture 10" descr="KAKO PRAVILNO OPRAŠITI PARADIŽNIKE V RASTLINJAKU: ZAKAJ, KOT, METODE  OPRAŠEVANJA PARADIŽNIKA - RASTLINSKA PRIDELAVA">
            <a:extLst>
              <a:ext uri="{FF2B5EF4-FFF2-40B4-BE49-F238E27FC236}">
                <a16:creationId xmlns:a16="http://schemas.microsoft.com/office/drawing/2014/main" id="{FFE7AE29-470D-99CC-52BF-5BBA037CA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776" y="3882075"/>
            <a:ext cx="4119563" cy="350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19">
            <a:extLst>
              <a:ext uri="{FF2B5EF4-FFF2-40B4-BE49-F238E27FC236}">
                <a16:creationId xmlns:a16="http://schemas.microsoft.com/office/drawing/2014/main" id="{0ABB7DE4-9171-C62C-BD29-20F0D4DD92F1}"/>
              </a:ext>
            </a:extLst>
          </p:cNvPr>
          <p:cNvSpPr txBox="1"/>
          <p:nvPr/>
        </p:nvSpPr>
        <p:spPr>
          <a:xfrm>
            <a:off x="14114499" y="7928777"/>
            <a:ext cx="3684321" cy="6771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sl-SI" sz="2200" b="1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MEDONOSNA ČEBELA </a:t>
            </a:r>
            <a:r>
              <a:rPr lang="sl-SI" sz="2200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ne more nadomestiti vseh opraševalcev </a:t>
            </a:r>
            <a:endParaRPr lang="en-US" sz="2200" dirty="0">
              <a:solidFill>
                <a:srgbClr val="000000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2B832C88-08D7-3157-7D12-049107AF1B2C}"/>
              </a:ext>
            </a:extLst>
          </p:cNvPr>
          <p:cNvSpPr txBox="1"/>
          <p:nvPr/>
        </p:nvSpPr>
        <p:spPr>
          <a:xfrm>
            <a:off x="4682147" y="7486233"/>
            <a:ext cx="4769700" cy="28007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2200" b="1" i="0" dirty="0">
                <a:effectLst/>
                <a:latin typeface="+mj-lt"/>
              </a:rPr>
              <a:t>Evropska komisija </a:t>
            </a:r>
            <a:r>
              <a:rPr lang="sl-SI" sz="2200" b="0" i="0" dirty="0">
                <a:effectLst/>
                <a:latin typeface="+mj-lt"/>
              </a:rPr>
              <a:t>je sprejela ukrepe, ki vplivajo na divje opraševalce na področju okolja, pesticidov, kmetijstva, kohezije ter raziskav in inovacij. Junija 2018 je objavila </a:t>
            </a:r>
            <a:r>
              <a:rPr lang="sl-SI" sz="2200" b="1" i="0" dirty="0">
                <a:effectLst/>
                <a:latin typeface="+mj-lt"/>
              </a:rPr>
              <a:t>pobudo za opraševalce, </a:t>
            </a:r>
            <a:r>
              <a:rPr lang="sl-SI" sz="2200" b="0" i="0" dirty="0">
                <a:effectLst/>
                <a:latin typeface="+mj-lt"/>
              </a:rPr>
              <a:t>v katero je vključen seznam ukrepov za odpravo glavnih groženj za divje opraševalce.</a:t>
            </a:r>
            <a:endParaRPr lang="sl-SI" sz="22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6246813" y="2743327"/>
            <a:ext cx="5655851" cy="110921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sl-SI" sz="3000" spc="30" dirty="0">
                <a:solidFill>
                  <a:srgbClr val="000000"/>
                </a:solidFill>
                <a:latin typeface="Open Sans Bold"/>
              </a:rPr>
              <a:t>ŽIVLJENJSKO OKOLJE OPRAŠEVALCEV</a:t>
            </a:r>
            <a:endParaRPr lang="en-US" sz="3000" spc="3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18288000" cy="2542611"/>
            <a:chOff x="0" y="0"/>
            <a:chExt cx="1730052" cy="24053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30052" cy="240532"/>
            </a:xfrm>
            <a:custGeom>
              <a:avLst/>
              <a:gdLst/>
              <a:ahLst/>
              <a:cxnLst/>
              <a:rect l="l" t="t" r="r" b="b"/>
              <a:pathLst>
                <a:path w="1730052" h="240532">
                  <a:moveTo>
                    <a:pt x="0" y="0"/>
                  </a:moveTo>
                  <a:lnTo>
                    <a:pt x="1730052" y="0"/>
                  </a:lnTo>
                  <a:lnTo>
                    <a:pt x="1730052" y="240532"/>
                  </a:lnTo>
                  <a:lnTo>
                    <a:pt x="0" y="240532"/>
                  </a:lnTo>
                  <a:close/>
                </a:path>
              </a:pathLst>
            </a:custGeom>
            <a:solidFill>
              <a:srgbClr val="95C26D">
                <a:alpha val="49804"/>
              </a:srgbClr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11140251" y="5194869"/>
            <a:ext cx="2475399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spc="192" dirty="0">
                <a:solidFill>
                  <a:srgbClr val="FFFFFF"/>
                </a:solidFill>
                <a:latin typeface="Aileron Heavy"/>
              </a:rPr>
              <a:t>LIFESTYLE</a:t>
            </a:r>
          </a:p>
          <a:p>
            <a:pPr>
              <a:lnSpc>
                <a:spcPts val="3359"/>
              </a:lnSpc>
            </a:pPr>
            <a:r>
              <a:rPr lang="en-US" sz="2400" spc="192" dirty="0">
                <a:solidFill>
                  <a:srgbClr val="FFFFFF"/>
                </a:solidFill>
                <a:latin typeface="Aileron Heavy"/>
              </a:rPr>
              <a:t>BY SAWYER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927" y="438466"/>
            <a:ext cx="1508283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sl-SI" sz="3600" b="1" dirty="0">
                <a:solidFill>
                  <a:srgbClr val="0070C0"/>
                </a:solidFill>
              </a:rPr>
              <a:t>LOKALNE SKUPNOSTI V SKUPNI SKRBI </a:t>
            </a:r>
          </a:p>
          <a:p>
            <a:pPr algn="ctr"/>
            <a:r>
              <a:rPr lang="sl-SI" sz="3600" b="1" dirty="0">
                <a:solidFill>
                  <a:srgbClr val="0070C0"/>
                </a:solidFill>
              </a:rPr>
              <a:t>ZA PRIJAZNO OKOLJE DO ČEBEL IN DIVJIH OPRAŠEVALCEV</a:t>
            </a:r>
          </a:p>
          <a:p>
            <a:pPr algn="ctr"/>
            <a:endParaRPr lang="en-US" sz="3600" dirty="0">
              <a:solidFill>
                <a:srgbClr val="000000"/>
              </a:solidFill>
              <a:latin typeface="Open Sans Light Bold" panose="020B0604020202020204" charset="0"/>
              <a:ea typeface="Open Sans Light Bold" panose="020B0604020202020204" charset="0"/>
              <a:cs typeface="Open Sans Light Bold" panose="020B0604020202020204" charset="0"/>
            </a:endParaR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385326" y="497299"/>
            <a:ext cx="2713920" cy="1548012"/>
          </a:xfrm>
          <a:prstGeom prst="rect">
            <a:avLst/>
          </a:prstGeom>
        </p:spPr>
      </p:pic>
      <p:sp>
        <p:nvSpPr>
          <p:cNvPr id="27" name="PoljeZBesedilom 26">
            <a:extLst>
              <a:ext uri="{FF2B5EF4-FFF2-40B4-BE49-F238E27FC236}">
                <a16:creationId xmlns:a16="http://schemas.microsoft.com/office/drawing/2014/main" id="{00751537-7A9D-EFDA-F5AC-08762D627DDF}"/>
              </a:ext>
            </a:extLst>
          </p:cNvPr>
          <p:cNvSpPr txBox="1"/>
          <p:nvPr/>
        </p:nvSpPr>
        <p:spPr>
          <a:xfrm>
            <a:off x="5576479" y="4053257"/>
            <a:ext cx="6996521" cy="31393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2200" b="1" dirty="0"/>
              <a:t>ŽIVLJENJSKO OKOLJE </a:t>
            </a:r>
            <a:r>
              <a:rPr lang="sl-SI" sz="2200" dirty="0"/>
              <a:t>opraševalcev se je zelo spremenilo:</a:t>
            </a:r>
          </a:p>
          <a:p>
            <a:pPr marL="285750" indent="-285750">
              <a:buFontTx/>
              <a:buChar char="-"/>
            </a:pPr>
            <a:r>
              <a:rPr lang="sl-SI" sz="2200" dirty="0"/>
              <a:t>obilno gnojeni, zgodaj in pogosto košeni travniki ne zacvetijo </a:t>
            </a:r>
          </a:p>
          <a:p>
            <a:pPr marL="285750" indent="-285750">
              <a:buFontTx/>
              <a:buChar char="-"/>
            </a:pPr>
            <a:r>
              <a:rPr lang="sl-SI" sz="2200" dirty="0"/>
              <a:t>obdelovalni stroji uničijo veliko gnezd čmrljev </a:t>
            </a:r>
          </a:p>
          <a:p>
            <a:pPr marL="285750" indent="-285750">
              <a:buFontTx/>
              <a:buChar char="-"/>
            </a:pPr>
            <a:r>
              <a:rPr lang="sl-SI" sz="2200" dirty="0"/>
              <a:t>živih mej, kjer bi bila gnezda na varnem, skoraj ni več </a:t>
            </a:r>
          </a:p>
          <a:p>
            <a:pPr marL="285750" indent="-285750">
              <a:buFontTx/>
              <a:buChar char="-"/>
            </a:pPr>
            <a:r>
              <a:rPr lang="sl-SI" sz="2200" dirty="0"/>
              <a:t>čebele samotarke so nekdaj gnezdile v slamnatih strehah in luknjah v lesu, ki je bil glaven gradbeni material</a:t>
            </a:r>
          </a:p>
          <a:p>
            <a:pPr marL="285750" indent="-285750">
              <a:buFontTx/>
              <a:buChar char="-"/>
            </a:pPr>
            <a:r>
              <a:rPr lang="sl-SI" sz="2200" dirty="0"/>
              <a:t>negativen je tudi vpliv prekomerne in nepravilne uporabe pesticidov.</a:t>
            </a:r>
          </a:p>
        </p:txBody>
      </p:sp>
      <p:pic>
        <p:nvPicPr>
          <p:cNvPr id="3078" name="Picture 6" descr="C Serije">
            <a:extLst>
              <a:ext uri="{FF2B5EF4-FFF2-40B4-BE49-F238E27FC236}">
                <a16:creationId xmlns:a16="http://schemas.microsoft.com/office/drawing/2014/main" id="{61CEACB2-0516-48F9-AE48-F51CBDC7F4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7" b="5152"/>
          <a:stretch/>
        </p:blipFill>
        <p:spPr bwMode="auto">
          <a:xfrm>
            <a:off x="7086600" y="7239618"/>
            <a:ext cx="4967902" cy="302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lamnata streha | SLONEP">
            <a:extLst>
              <a:ext uri="{FF2B5EF4-FFF2-40B4-BE49-F238E27FC236}">
                <a16:creationId xmlns:a16="http://schemas.microsoft.com/office/drawing/2014/main" id="{82366BC7-6F67-E1EB-CA92-FD4D1A6E5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49" y="6729676"/>
            <a:ext cx="4721344" cy="332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FOTO: Cvetoči travniki in polja - Lupa portal">
            <a:extLst>
              <a:ext uri="{FF2B5EF4-FFF2-40B4-BE49-F238E27FC236}">
                <a16:creationId xmlns:a16="http://schemas.microsoft.com/office/drawing/2014/main" id="{9181374F-A27E-A73B-59D6-D3BFE4E66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7" y="2801235"/>
            <a:ext cx="5118838" cy="339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Nepravilno škropljenje je lahko usodno za čebele in druge opraševalce">
            <a:extLst>
              <a:ext uri="{FF2B5EF4-FFF2-40B4-BE49-F238E27FC236}">
                <a16:creationId xmlns:a16="http://schemas.microsoft.com/office/drawing/2014/main" id="{7508524F-A04D-EB1B-A6C1-E74FC8F2B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2570" y="2777285"/>
            <a:ext cx="5125512" cy="341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Družba Kostak uspešno zaključila gradnjo stanovanjske soseske Zelene Jarše  v Ljubljani">
            <a:extLst>
              <a:ext uri="{FF2B5EF4-FFF2-40B4-BE49-F238E27FC236}">
                <a16:creationId xmlns:a16="http://schemas.microsoft.com/office/drawing/2014/main" id="{59AF6A74-0A62-E7E9-437F-4A17B6287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2570" y="6707378"/>
            <a:ext cx="4967902" cy="330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655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5175568" y="2653131"/>
            <a:ext cx="5693914" cy="110921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sl-SI" sz="3000" spc="30" dirty="0">
                <a:solidFill>
                  <a:srgbClr val="000000"/>
                </a:solidFill>
                <a:latin typeface="Open Sans Bold"/>
              </a:rPr>
              <a:t>USMERITVE za POMOČ OPRAŠEVALCEM</a:t>
            </a:r>
            <a:endParaRPr lang="en-US" sz="3000" spc="3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18288000" cy="2542611"/>
            <a:chOff x="0" y="0"/>
            <a:chExt cx="1730052" cy="24053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30052" cy="240532"/>
            </a:xfrm>
            <a:custGeom>
              <a:avLst/>
              <a:gdLst/>
              <a:ahLst/>
              <a:cxnLst/>
              <a:rect l="l" t="t" r="r" b="b"/>
              <a:pathLst>
                <a:path w="1730052" h="240532">
                  <a:moveTo>
                    <a:pt x="0" y="0"/>
                  </a:moveTo>
                  <a:lnTo>
                    <a:pt x="1730052" y="0"/>
                  </a:lnTo>
                  <a:lnTo>
                    <a:pt x="1730052" y="240532"/>
                  </a:lnTo>
                  <a:lnTo>
                    <a:pt x="0" y="240532"/>
                  </a:lnTo>
                  <a:close/>
                </a:path>
              </a:pathLst>
            </a:custGeom>
            <a:solidFill>
              <a:srgbClr val="95C26D">
                <a:alpha val="49804"/>
              </a:srgbClr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11140251" y="5194869"/>
            <a:ext cx="2475399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spc="192">
                <a:solidFill>
                  <a:srgbClr val="FFFFFF"/>
                </a:solidFill>
                <a:latin typeface="Aileron Heavy"/>
              </a:rPr>
              <a:t>LIFESTYLE</a:t>
            </a:r>
          </a:p>
          <a:p>
            <a:pPr>
              <a:lnSpc>
                <a:spcPts val="3359"/>
              </a:lnSpc>
            </a:pPr>
            <a:r>
              <a:rPr lang="en-US" sz="2400" spc="192">
                <a:solidFill>
                  <a:srgbClr val="FFFFFF"/>
                </a:solidFill>
                <a:latin typeface="Aileron Heavy"/>
              </a:rPr>
              <a:t>BY SAWYER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927" y="438466"/>
            <a:ext cx="1508283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sl-SI" sz="3600" b="1" dirty="0">
                <a:solidFill>
                  <a:srgbClr val="0070C0"/>
                </a:solidFill>
              </a:rPr>
              <a:t>LOKALNE SKUPNOSTI V SKUPNI SKRBI </a:t>
            </a:r>
          </a:p>
          <a:p>
            <a:pPr algn="ctr"/>
            <a:r>
              <a:rPr lang="sl-SI" sz="3600" b="1" dirty="0">
                <a:solidFill>
                  <a:srgbClr val="0070C0"/>
                </a:solidFill>
              </a:rPr>
              <a:t>ZA PRIJAZNO OKOLJE DO ČEBEL IN DIVJIH OPRAŠEVALCEV</a:t>
            </a:r>
          </a:p>
          <a:p>
            <a:pPr algn="ctr"/>
            <a:endParaRPr lang="en-US" sz="3600" dirty="0">
              <a:solidFill>
                <a:srgbClr val="000000"/>
              </a:solidFill>
              <a:latin typeface="Open Sans Light Bold" panose="020B0604020202020204" charset="0"/>
              <a:ea typeface="Open Sans Light Bold" panose="020B0604020202020204" charset="0"/>
              <a:cs typeface="Open Sans Light Bold" panose="020B0604020202020204" charset="0"/>
            </a:endParaR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385326" y="497299"/>
            <a:ext cx="2713920" cy="1548012"/>
          </a:xfrm>
          <a:prstGeom prst="rect">
            <a:avLst/>
          </a:prstGeom>
        </p:spPr>
      </p:pic>
      <p:sp>
        <p:nvSpPr>
          <p:cNvPr id="16" name="TextBox 19">
            <a:extLst>
              <a:ext uri="{FF2B5EF4-FFF2-40B4-BE49-F238E27FC236}">
                <a16:creationId xmlns:a16="http://schemas.microsoft.com/office/drawing/2014/main" id="{B9B074C4-D42A-3F07-A6BD-AFB2446CEEB5}"/>
              </a:ext>
            </a:extLst>
          </p:cNvPr>
          <p:cNvSpPr txBox="1"/>
          <p:nvPr/>
        </p:nvSpPr>
        <p:spPr>
          <a:xfrm>
            <a:off x="4903845" y="4047986"/>
            <a:ext cx="5965637" cy="3385542"/>
          </a:xfrm>
          <a:prstGeom prst="rect">
            <a:avLst/>
          </a:prstGeom>
          <a:solidFill>
            <a:srgbClr val="FFFFCC"/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sl-SI" sz="2200" b="1" dirty="0">
                <a:latin typeface="+mj-lt"/>
              </a:rPr>
              <a:t>IZBOLJŠANJE ŽIVLJENJSKIH POGOJEV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dirty="0">
                <a:latin typeface="+mj-lt"/>
              </a:rPr>
              <a:t>za </a:t>
            </a:r>
            <a:r>
              <a:rPr lang="en-US" sz="2200" dirty="0" err="1">
                <a:latin typeface="+mj-lt"/>
              </a:rPr>
              <a:t>čebele</a:t>
            </a:r>
            <a:r>
              <a:rPr lang="en-US" sz="2200" dirty="0">
                <a:latin typeface="+mj-lt"/>
              </a:rPr>
              <a:t> in </a:t>
            </a:r>
            <a:r>
              <a:rPr lang="en-US" sz="2200" dirty="0" err="1">
                <a:latin typeface="+mj-lt"/>
              </a:rPr>
              <a:t>divje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opraševalce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kot</a:t>
            </a:r>
            <a:r>
              <a:rPr lang="en-US" sz="2200" dirty="0">
                <a:latin typeface="+mj-lt"/>
              </a:rPr>
              <a:t> del </a:t>
            </a:r>
            <a:r>
              <a:rPr lang="en-US" sz="2200" dirty="0" err="1">
                <a:latin typeface="+mj-lt"/>
              </a:rPr>
              <a:t>načrta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ozelenitve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okolja</a:t>
            </a:r>
            <a:r>
              <a:rPr lang="sl-SI" sz="2200" dirty="0">
                <a:latin typeface="+mj-lt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sl-SI" sz="2200" b="1" dirty="0">
                <a:solidFill>
                  <a:srgbClr val="000000"/>
                </a:solidFill>
                <a:latin typeface="+mj-lt"/>
              </a:rPr>
              <a:t>Pozna košnja </a:t>
            </a:r>
            <a:r>
              <a:rPr lang="sl-SI" sz="2200" dirty="0">
                <a:solidFill>
                  <a:srgbClr val="000000"/>
                </a:solidFill>
                <a:latin typeface="+mj-lt"/>
              </a:rPr>
              <a:t>travnikov, drugih zelenih površin</a:t>
            </a:r>
          </a:p>
          <a:p>
            <a:pPr marL="342900" indent="-342900">
              <a:buFontTx/>
              <a:buChar char="-"/>
            </a:pPr>
            <a:r>
              <a:rPr lang="sl-SI" sz="2200" b="1" dirty="0">
                <a:solidFill>
                  <a:srgbClr val="000000"/>
                </a:solidFill>
                <a:latin typeface="+mj-lt"/>
              </a:rPr>
              <a:t>Neuporaba</a:t>
            </a:r>
            <a:r>
              <a:rPr lang="sl-SI" sz="2200" dirty="0">
                <a:solidFill>
                  <a:srgbClr val="000000"/>
                </a:solidFill>
                <a:latin typeface="+mj-lt"/>
              </a:rPr>
              <a:t> škodljivih pripravkov za škropljenje</a:t>
            </a:r>
          </a:p>
          <a:p>
            <a:pPr marL="342900" indent="-342900">
              <a:buFontTx/>
              <a:buChar char="-"/>
            </a:pPr>
            <a:r>
              <a:rPr lang="sl-SI" sz="2200" b="1" dirty="0">
                <a:solidFill>
                  <a:srgbClr val="000000"/>
                </a:solidFill>
                <a:latin typeface="+mj-lt"/>
              </a:rPr>
              <a:t>Povečanje biotske pestrosti </a:t>
            </a:r>
            <a:r>
              <a:rPr lang="sl-SI" sz="2200" dirty="0">
                <a:solidFill>
                  <a:srgbClr val="000000"/>
                </a:solidFill>
                <a:latin typeface="+mj-lt"/>
              </a:rPr>
              <a:t>(sajenje medovitih cvetlic, dreves, grmičevja, živih meja, zasajevanje korit, pestrost cvetličnih gredic, različnost sadnega drevja, …)</a:t>
            </a:r>
          </a:p>
          <a:p>
            <a:pPr marL="342900" indent="-342900">
              <a:buFontTx/>
              <a:buChar char="-"/>
            </a:pPr>
            <a:r>
              <a:rPr lang="sl-SI" sz="2200" b="1" dirty="0">
                <a:solidFill>
                  <a:srgbClr val="000000"/>
                </a:solidFill>
                <a:latin typeface="+mj-lt"/>
              </a:rPr>
              <a:t>Izdelava gnezdišč </a:t>
            </a:r>
            <a:r>
              <a:rPr lang="sl-SI" sz="2200" dirty="0">
                <a:solidFill>
                  <a:srgbClr val="000000"/>
                </a:solidFill>
                <a:latin typeface="+mj-lt"/>
              </a:rPr>
              <a:t>za opraševalce</a:t>
            </a:r>
          </a:p>
          <a:p>
            <a:endParaRPr lang="en-US" sz="22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21" name="Picture 4" descr="Balkonsko cvetje je lahko paša za čebele - Klub Gaia">
            <a:extLst>
              <a:ext uri="{FF2B5EF4-FFF2-40B4-BE49-F238E27FC236}">
                <a16:creationId xmlns:a16="http://schemas.microsoft.com/office/drawing/2014/main" id="{FAF2A129-FAD7-A852-C083-3D22225CE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000" y="7544048"/>
            <a:ext cx="4648200" cy="254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Obiskovalci so lahko občudovali medovite rastline - Galerija |  Prlekija-on.net Ljutomer">
            <a:extLst>
              <a:ext uri="{FF2B5EF4-FFF2-40B4-BE49-F238E27FC236}">
                <a16:creationId xmlns:a16="http://schemas.microsoft.com/office/drawing/2014/main" id="{7D5D2B32-FA58-6BA8-93D1-F0ADDDBE19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28"/>
          <a:stretch/>
        </p:blipFill>
        <p:spPr bwMode="auto">
          <a:xfrm>
            <a:off x="447262" y="2845689"/>
            <a:ext cx="3938235" cy="469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Slika 23">
            <a:extLst>
              <a:ext uri="{FF2B5EF4-FFF2-40B4-BE49-F238E27FC236}">
                <a16:creationId xmlns:a16="http://schemas.microsoft.com/office/drawing/2014/main" id="{E9BFB436-E089-B72F-6B04-9421001007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786" t="40733" r="37046" b="23928"/>
          <a:stretch/>
        </p:blipFill>
        <p:spPr bwMode="auto">
          <a:xfrm>
            <a:off x="1145426" y="7711610"/>
            <a:ext cx="5160088" cy="23228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 descr="Med cvetoče gredice v Mozirski gaj | kamzmulcem">
            <a:extLst>
              <a:ext uri="{FF2B5EF4-FFF2-40B4-BE49-F238E27FC236}">
                <a16:creationId xmlns:a16="http://schemas.microsoft.com/office/drawing/2014/main" id="{8862CB0A-82BC-9147-3908-6E571E799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599" y="2673363"/>
            <a:ext cx="5257801" cy="394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Zelena streha in hlajenje stavb?">
            <a:extLst>
              <a:ext uri="{FF2B5EF4-FFF2-40B4-BE49-F238E27FC236}">
                <a16:creationId xmlns:a16="http://schemas.microsoft.com/office/drawing/2014/main" id="{F0B34DBA-F80C-B7AB-63BC-A481C3BE2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0006" y="6924717"/>
            <a:ext cx="4970732" cy="309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090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09601" y="2781300"/>
            <a:ext cx="5058914" cy="53213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sl-SI" sz="3000" spc="30" dirty="0">
                <a:solidFill>
                  <a:srgbClr val="000000"/>
                </a:solidFill>
                <a:latin typeface="Open Sans Bold"/>
              </a:rPr>
              <a:t>ČEBELJA POT V LJUBLJANI</a:t>
            </a:r>
            <a:endParaRPr lang="en-US" sz="3000" spc="3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18288000" cy="2542611"/>
            <a:chOff x="0" y="0"/>
            <a:chExt cx="1730052" cy="24053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30052" cy="240532"/>
            </a:xfrm>
            <a:custGeom>
              <a:avLst/>
              <a:gdLst/>
              <a:ahLst/>
              <a:cxnLst/>
              <a:rect l="l" t="t" r="r" b="b"/>
              <a:pathLst>
                <a:path w="1730052" h="240532">
                  <a:moveTo>
                    <a:pt x="0" y="0"/>
                  </a:moveTo>
                  <a:lnTo>
                    <a:pt x="1730052" y="0"/>
                  </a:lnTo>
                  <a:lnTo>
                    <a:pt x="1730052" y="240532"/>
                  </a:lnTo>
                  <a:lnTo>
                    <a:pt x="0" y="240532"/>
                  </a:lnTo>
                  <a:close/>
                </a:path>
              </a:pathLst>
            </a:custGeom>
            <a:solidFill>
              <a:srgbClr val="95C26D">
                <a:alpha val="49804"/>
              </a:srgbClr>
            </a:solidFill>
          </p:spPr>
        </p:sp>
      </p:grpSp>
      <p:sp>
        <p:nvSpPr>
          <p:cNvPr id="19" name="TextBox 19"/>
          <p:cNvSpPr txBox="1"/>
          <p:nvPr/>
        </p:nvSpPr>
        <p:spPr>
          <a:xfrm>
            <a:off x="6248401" y="2762250"/>
            <a:ext cx="5058914" cy="74481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sl-SI" sz="2200" b="1" dirty="0">
                <a:effectLst/>
                <a:latin typeface="+mj-lt"/>
                <a:ea typeface="Calibri" panose="020F0502020204030204" pitchFamily="34" charset="0"/>
              </a:rPr>
              <a:t>RAZVOJ AKTIVNOSTI</a:t>
            </a:r>
          </a:p>
          <a:p>
            <a:pPr marL="342900" indent="-342900" algn="just">
              <a:buFontTx/>
              <a:buChar char="-"/>
            </a:pPr>
            <a:r>
              <a:rPr lang="sl-SI" sz="2200" dirty="0">
                <a:effectLst/>
                <a:latin typeface="+mj-lt"/>
                <a:ea typeface="Calibri" panose="020F0502020204030204" pitchFamily="34" charset="0"/>
              </a:rPr>
              <a:t>MOL razvila prve aktivnosti povezane s čebelami v času, ko je bila </a:t>
            </a:r>
            <a:r>
              <a:rPr lang="sl-SI" sz="2200" b="1" dirty="0">
                <a:effectLst/>
                <a:latin typeface="+mj-lt"/>
                <a:ea typeface="Calibri" panose="020F0502020204030204" pitchFamily="34" charset="0"/>
              </a:rPr>
              <a:t>zelena prestolnica leta 2016</a:t>
            </a:r>
            <a:r>
              <a:rPr lang="sl-SI" sz="2200" dirty="0">
                <a:effectLst/>
                <a:latin typeface="+mj-lt"/>
                <a:ea typeface="Calibri" panose="020F0502020204030204" pitchFamily="34" charset="0"/>
              </a:rPr>
              <a:t>. </a:t>
            </a:r>
          </a:p>
          <a:p>
            <a:pPr algn="just"/>
            <a:endParaRPr lang="sl-SI" sz="22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sl-SI" sz="2200" dirty="0">
                <a:effectLst/>
                <a:latin typeface="+mj-lt"/>
                <a:ea typeface="Calibri" panose="020F0502020204030204" pitchFamily="34" charset="0"/>
              </a:rPr>
              <a:t>Razvoj </a:t>
            </a:r>
            <a:r>
              <a:rPr lang="sl-SI" sz="2200" b="1" dirty="0">
                <a:effectLst/>
                <a:latin typeface="+mj-lt"/>
                <a:ea typeface="Calibri" panose="020F0502020204030204" pitchFamily="34" charset="0"/>
              </a:rPr>
              <a:t>projekta BEEPATHNET </a:t>
            </a:r>
            <a:r>
              <a:rPr lang="sl-SI" sz="2200" dirty="0">
                <a:effectLst/>
                <a:latin typeface="+mj-lt"/>
                <a:ea typeface="Calibri" panose="020F0502020204030204" pitchFamily="34" charset="0"/>
              </a:rPr>
              <a:t>za trajnostni razvoj čebelarske zgodbe.</a:t>
            </a:r>
          </a:p>
          <a:p>
            <a:pPr marL="342900" indent="-342900" algn="just">
              <a:buFontTx/>
              <a:buChar char="-"/>
            </a:pPr>
            <a:endParaRPr lang="sl-SI" sz="2200" b="1" dirty="0">
              <a:effectLst/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sl-SI" sz="2200" b="1" dirty="0">
                <a:effectLst/>
                <a:latin typeface="+mj-lt"/>
                <a:ea typeface="Calibri" panose="020F0502020204030204" pitchFamily="34" charset="0"/>
              </a:rPr>
              <a:t>Najpomembneje: </a:t>
            </a:r>
            <a:r>
              <a:rPr lang="sl-SI" sz="2200" dirty="0">
                <a:effectLst/>
                <a:latin typeface="+mj-lt"/>
                <a:ea typeface="Calibri" panose="020F0502020204030204" pitchFamily="34" charset="0"/>
              </a:rPr>
              <a:t>sodelovanje in prenos informacij ter znanja med vsemi udeleženimi (oddelki, javnimi podjetji, deležniki).</a:t>
            </a:r>
          </a:p>
          <a:p>
            <a:pPr algn="just"/>
            <a:r>
              <a:rPr lang="sl-SI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</a:p>
          <a:p>
            <a:pPr marL="342900" indent="-342900" algn="just">
              <a:buFontTx/>
              <a:buChar char="-"/>
            </a:pPr>
            <a:r>
              <a:rPr lang="sl-SI" sz="2200" b="1" dirty="0">
                <a:latin typeface="+mj-lt"/>
                <a:ea typeface="Calibri" panose="020F0502020204030204" pitchFamily="34" charset="0"/>
              </a:rPr>
              <a:t>Razvoj urbanega čebelarstva </a:t>
            </a:r>
            <a:r>
              <a:rPr lang="sl-SI" sz="2200" dirty="0">
                <a:latin typeface="+mj-lt"/>
                <a:ea typeface="Calibri" panose="020F0502020204030204" pitchFamily="34" charset="0"/>
              </a:rPr>
              <a:t>v povezavi s turizmom (hotel, gostinci, trgovci, urbani čebelar, učni čebelnjak)</a:t>
            </a:r>
          </a:p>
          <a:p>
            <a:pPr algn="just"/>
            <a:endParaRPr lang="sl-SI" sz="2200" dirty="0"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sl-SI" sz="2200" b="1" dirty="0">
                <a:effectLst/>
                <a:latin typeface="+mj-lt"/>
                <a:ea typeface="Calibri" panose="020F0502020204030204" pitchFamily="34" charset="0"/>
              </a:rPr>
              <a:t>Kasneje</a:t>
            </a:r>
            <a:r>
              <a:rPr lang="sl-SI" sz="2200" dirty="0">
                <a:effectLst/>
                <a:latin typeface="+mj-lt"/>
                <a:ea typeface="Calibri" panose="020F0502020204030204" pitchFamily="34" charset="0"/>
              </a:rPr>
              <a:t> – skrb za boljše življenjsko okolje opraševalcev, informiranje in ozaveščanje, razvoj semen (avtohtona, pestra, medovita),  sajenje primernih drevesnih vrst, ipd.</a:t>
            </a:r>
            <a:endParaRPr lang="en-US" sz="22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385326" y="497299"/>
            <a:ext cx="2713920" cy="1548012"/>
          </a:xfrm>
          <a:prstGeom prst="rect">
            <a:avLst/>
          </a:prstGeom>
        </p:spPr>
      </p:pic>
      <p:sp>
        <p:nvSpPr>
          <p:cNvPr id="30" name="TextBox 22"/>
          <p:cNvSpPr txBox="1"/>
          <p:nvPr/>
        </p:nvSpPr>
        <p:spPr>
          <a:xfrm>
            <a:off x="6927" y="438466"/>
            <a:ext cx="1508283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sl-SI" sz="3600" b="1" dirty="0">
                <a:solidFill>
                  <a:srgbClr val="0070C0"/>
                </a:solidFill>
              </a:rPr>
              <a:t>LOKALNE SKUPNOSTI V SKUPNI SKRBI </a:t>
            </a:r>
          </a:p>
          <a:p>
            <a:pPr algn="ctr"/>
            <a:r>
              <a:rPr lang="sl-SI" sz="3600" b="1" dirty="0">
                <a:solidFill>
                  <a:srgbClr val="0070C0"/>
                </a:solidFill>
              </a:rPr>
              <a:t>ZA PRIJAZNO OKOLJE DO ČEBEL IN DIVJIH OPRAŠEVALCEV</a:t>
            </a:r>
          </a:p>
          <a:p>
            <a:pPr algn="ctr"/>
            <a:endParaRPr lang="en-US" sz="3600" dirty="0">
              <a:solidFill>
                <a:srgbClr val="000000"/>
              </a:solidFill>
              <a:latin typeface="Open Sans Light Bold" panose="020B0604020202020204" charset="0"/>
              <a:ea typeface="Open Sans Light Bold" panose="020B0604020202020204" charset="0"/>
              <a:cs typeface="Open Sans Light Bold" panose="020B060402020202020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C71F5DF-387A-8E77-FC91-7B1D6FE3F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485" y="3426516"/>
            <a:ext cx="4677916" cy="4552118"/>
          </a:xfrm>
          <a:prstGeom prst="rect">
            <a:avLst/>
          </a:prstGeom>
        </p:spPr>
      </p:pic>
      <p:pic>
        <p:nvPicPr>
          <p:cNvPr id="4" name="Slika 3" descr="Slika, ki vsebuje besede nebo, zunanje&#10;&#10;Opis je samodejno ustvarjen">
            <a:extLst>
              <a:ext uri="{FF2B5EF4-FFF2-40B4-BE49-F238E27FC236}">
                <a16:creationId xmlns:a16="http://schemas.microsoft.com/office/drawing/2014/main" id="{3325F897-66CF-2198-52B3-2ADC64705E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2607283"/>
            <a:ext cx="4800600" cy="3600450"/>
          </a:xfrm>
          <a:prstGeom prst="rect">
            <a:avLst/>
          </a:prstGeom>
        </p:spPr>
      </p:pic>
      <p:pic>
        <p:nvPicPr>
          <p:cNvPr id="6" name="Slika 5" descr="Slika, ki vsebuje besede trava, zunanje, drevo, stavba&#10;&#10;Opis je samodejno ustvarjen">
            <a:extLst>
              <a:ext uri="{FF2B5EF4-FFF2-40B4-BE49-F238E27FC236}">
                <a16:creationId xmlns:a16="http://schemas.microsoft.com/office/drawing/2014/main" id="{0B2135BB-E57B-2936-2430-B3FEA6BC15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6"/>
          <a:stretch/>
        </p:blipFill>
        <p:spPr>
          <a:xfrm>
            <a:off x="13414435" y="6294220"/>
            <a:ext cx="3654365" cy="3916223"/>
          </a:xfrm>
          <a:prstGeom prst="rect">
            <a:avLst/>
          </a:prstGeom>
        </p:spPr>
      </p:pic>
      <p:pic>
        <p:nvPicPr>
          <p:cNvPr id="8" name="Slika 7" descr="Slika, ki vsebuje besede trava, zunanje, nebo, oseba&#10;&#10;Opis je samodejno ustvarjen">
            <a:extLst>
              <a:ext uri="{FF2B5EF4-FFF2-40B4-BE49-F238E27FC236}">
                <a16:creationId xmlns:a16="http://schemas.microsoft.com/office/drawing/2014/main" id="{4C8CFEF0-2200-43A3-4469-13127B928B4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0" r="11029" b="11926"/>
          <a:stretch/>
        </p:blipFill>
        <p:spPr>
          <a:xfrm>
            <a:off x="1219200" y="7129825"/>
            <a:ext cx="4677916" cy="298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48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ka 12" descr="Slika, ki vsebuje besede besedilo, trava, zunanje, znak&#10;&#10;Opis je samodejno ustvarjen">
            <a:extLst>
              <a:ext uri="{FF2B5EF4-FFF2-40B4-BE49-F238E27FC236}">
                <a16:creationId xmlns:a16="http://schemas.microsoft.com/office/drawing/2014/main" id="{A4E7CC2B-73D2-DA47-6B3A-600E06E6D0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871" y="3703299"/>
            <a:ext cx="8219046" cy="616428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495800" y="2733776"/>
            <a:ext cx="8344803" cy="53213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sl-SI" sz="3000" spc="30" dirty="0">
                <a:solidFill>
                  <a:srgbClr val="000000"/>
                </a:solidFill>
                <a:latin typeface="Open Sans Bold"/>
              </a:rPr>
              <a:t>IZVEDENA AKCIJA V MOM SPOMLADI 2022</a:t>
            </a:r>
            <a:endParaRPr lang="en-US" sz="3000" spc="3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18288000" cy="2542611"/>
            <a:chOff x="0" y="0"/>
            <a:chExt cx="1730052" cy="24053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30052" cy="240532"/>
            </a:xfrm>
            <a:custGeom>
              <a:avLst/>
              <a:gdLst/>
              <a:ahLst/>
              <a:cxnLst/>
              <a:rect l="l" t="t" r="r" b="b"/>
              <a:pathLst>
                <a:path w="1730052" h="240532">
                  <a:moveTo>
                    <a:pt x="0" y="0"/>
                  </a:moveTo>
                  <a:lnTo>
                    <a:pt x="1730052" y="0"/>
                  </a:lnTo>
                  <a:lnTo>
                    <a:pt x="1730052" y="240532"/>
                  </a:lnTo>
                  <a:lnTo>
                    <a:pt x="0" y="240532"/>
                  </a:lnTo>
                  <a:close/>
                </a:path>
              </a:pathLst>
            </a:custGeom>
            <a:solidFill>
              <a:srgbClr val="95C26D">
                <a:alpha val="49804"/>
              </a:srgbClr>
            </a:solidFill>
          </p:spPr>
        </p:sp>
      </p:grpSp>
      <p:sp>
        <p:nvSpPr>
          <p:cNvPr id="19" name="TextBox 19"/>
          <p:cNvSpPr txBox="1"/>
          <p:nvPr/>
        </p:nvSpPr>
        <p:spPr>
          <a:xfrm>
            <a:off x="164941" y="3488460"/>
            <a:ext cx="8219046" cy="33855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sl-SI" sz="2200" b="1" dirty="0">
                <a:latin typeface="+mj-lt"/>
              </a:rPr>
              <a:t>Prvi skupni sestanek </a:t>
            </a:r>
            <a:r>
              <a:rPr lang="sl-SI" sz="2200" dirty="0" err="1">
                <a:latin typeface="+mj-lt"/>
              </a:rPr>
              <a:t>večih</a:t>
            </a:r>
            <a:r>
              <a:rPr lang="sl-SI" sz="2200" dirty="0">
                <a:latin typeface="+mj-lt"/>
              </a:rPr>
              <a:t> deležnikov spomladi (iniciator podžupanja).</a:t>
            </a:r>
          </a:p>
          <a:p>
            <a:pPr marL="342900" indent="-342900" algn="l">
              <a:buFontTx/>
              <a:buChar char="-"/>
            </a:pPr>
            <a:r>
              <a:rPr lang="sl-SI" sz="2200" dirty="0">
                <a:effectLst/>
                <a:latin typeface="+mj-lt"/>
                <a:ea typeface="Times New Roman" panose="02020603050405020304" pitchFamily="18" charset="0"/>
              </a:rPr>
              <a:t>Stekla </a:t>
            </a:r>
            <a:r>
              <a:rPr lang="sl-SI" sz="2200" b="1" dirty="0">
                <a:effectLst/>
                <a:latin typeface="+mj-lt"/>
                <a:ea typeface="Times New Roman" panose="02020603050405020304" pitchFamily="18" charset="0"/>
              </a:rPr>
              <a:t>akcija</a:t>
            </a:r>
            <a:r>
              <a:rPr lang="sl-SI" sz="2200" dirty="0">
                <a:effectLst/>
                <a:latin typeface="+mj-lt"/>
                <a:ea typeface="Times New Roman" panose="02020603050405020304" pitchFamily="18" charset="0"/>
              </a:rPr>
              <a:t> na področju narave (koordinator SSVO).</a:t>
            </a:r>
          </a:p>
          <a:p>
            <a:pPr marL="342900" indent="-342900" algn="l">
              <a:buFontTx/>
              <a:buChar char="-"/>
            </a:pPr>
            <a:r>
              <a:rPr lang="sl-SI" sz="2200" dirty="0">
                <a:effectLst/>
                <a:latin typeface="+mj-lt"/>
                <a:ea typeface="Times New Roman" panose="02020603050405020304" pitchFamily="18" charset="0"/>
              </a:rPr>
              <a:t>Na približno </a:t>
            </a:r>
            <a:r>
              <a:rPr lang="sl-SI" sz="2200" b="1" dirty="0">
                <a:effectLst/>
                <a:latin typeface="+mj-lt"/>
                <a:ea typeface="Times New Roman" panose="02020603050405020304" pitchFamily="18" charset="0"/>
              </a:rPr>
              <a:t>9.000 m2 </a:t>
            </a:r>
            <a:r>
              <a:rPr lang="sl-SI" sz="2200" dirty="0">
                <a:effectLst/>
                <a:latin typeface="+mj-lt"/>
                <a:ea typeface="Times New Roman" panose="02020603050405020304" pitchFamily="18" charset="0"/>
              </a:rPr>
              <a:t>javnih zelenih površin - posejane medovite travniške rastline in nameščene informacijske tablice za kasnejšo košnjo rastlin (skupaj letos </a:t>
            </a:r>
            <a:r>
              <a:rPr lang="sl-SI" sz="2200" b="1" dirty="0">
                <a:effectLst/>
                <a:latin typeface="+mj-lt"/>
                <a:ea typeface="Times New Roman" panose="02020603050405020304" pitchFamily="18" charset="0"/>
              </a:rPr>
              <a:t>cca 60 tablic</a:t>
            </a:r>
            <a:r>
              <a:rPr lang="sl-SI" sz="2200" dirty="0">
                <a:effectLst/>
                <a:latin typeface="+mj-lt"/>
                <a:ea typeface="Times New Roman" panose="02020603050405020304" pitchFamily="18" charset="0"/>
              </a:rPr>
              <a:t>)</a:t>
            </a:r>
          </a:p>
          <a:p>
            <a:pPr marL="342900" indent="-342900" algn="l">
              <a:buFontTx/>
              <a:buChar char="-"/>
            </a:pPr>
            <a:r>
              <a:rPr lang="sl-SI" sz="2200" b="1" dirty="0">
                <a:effectLst/>
                <a:latin typeface="+mj-lt"/>
                <a:ea typeface="Times New Roman" panose="02020603050405020304" pitchFamily="18" charset="0"/>
              </a:rPr>
              <a:t>Razširili idejo </a:t>
            </a:r>
            <a:r>
              <a:rPr lang="sl-SI" sz="2200" dirty="0">
                <a:effectLst/>
                <a:latin typeface="+mj-lt"/>
                <a:ea typeface="Times New Roman" panose="02020603050405020304" pitchFamily="18" charset="0"/>
              </a:rPr>
              <a:t>na 14 OŠ in 19 enot mariborskih vrtcev, nekatere kulturne javne zavode (površine, tablice, ozaveščanje) </a:t>
            </a:r>
          </a:p>
          <a:p>
            <a:pPr marL="342900" indent="-342900" algn="l">
              <a:buFontTx/>
              <a:buChar char="-"/>
            </a:pPr>
            <a:r>
              <a:rPr lang="sl-SI" sz="2200" b="1" dirty="0">
                <a:effectLst/>
                <a:latin typeface="+mj-lt"/>
                <a:ea typeface="Times New Roman" panose="02020603050405020304" pitchFamily="18" charset="0"/>
              </a:rPr>
              <a:t>Povezovali deležnike</a:t>
            </a:r>
            <a:r>
              <a:rPr lang="sl-SI" sz="2200" dirty="0">
                <a:effectLst/>
                <a:latin typeface="+mj-lt"/>
                <a:ea typeface="Times New Roman" panose="02020603050405020304" pitchFamily="18" charset="0"/>
              </a:rPr>
              <a:t>: javno podjetje, režijski obrat, Hortikulturno društvo Maribor, Semenarna Ljubljana, OŠ in vrtci,  javni zavodi</a:t>
            </a: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385326" y="497299"/>
            <a:ext cx="2713920" cy="1548012"/>
          </a:xfrm>
          <a:prstGeom prst="rect">
            <a:avLst/>
          </a:prstGeom>
        </p:spPr>
      </p:pic>
      <p:sp>
        <p:nvSpPr>
          <p:cNvPr id="30" name="TextBox 22"/>
          <p:cNvSpPr txBox="1"/>
          <p:nvPr/>
        </p:nvSpPr>
        <p:spPr>
          <a:xfrm>
            <a:off x="6927" y="438466"/>
            <a:ext cx="1508283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sl-SI" sz="3600" b="1" dirty="0">
                <a:solidFill>
                  <a:srgbClr val="0070C0"/>
                </a:solidFill>
              </a:rPr>
              <a:t>LOKALNE SKUPNOSTI V SKUPNI SKRBI </a:t>
            </a:r>
          </a:p>
          <a:p>
            <a:pPr algn="ctr"/>
            <a:r>
              <a:rPr lang="sl-SI" sz="3600" b="1" dirty="0">
                <a:solidFill>
                  <a:srgbClr val="0070C0"/>
                </a:solidFill>
              </a:rPr>
              <a:t>ZA PRIJAZNO OKOLJE DO ČEBEL IN DIVJIH OPRAŠEVALCEV</a:t>
            </a:r>
          </a:p>
          <a:p>
            <a:pPr algn="ctr"/>
            <a:endParaRPr lang="en-US" sz="3600" dirty="0">
              <a:solidFill>
                <a:srgbClr val="000000"/>
              </a:solidFill>
              <a:latin typeface="Open Sans Light Bold" panose="020B0604020202020204" charset="0"/>
              <a:ea typeface="Open Sans Light Bold" panose="020B0604020202020204" charset="0"/>
              <a:cs typeface="Open Sans Light Bold" panose="020B0604020202020204" charset="0"/>
            </a:endParaRPr>
          </a:p>
        </p:txBody>
      </p:sp>
      <p:pic>
        <p:nvPicPr>
          <p:cNvPr id="5" name="Slika 4" descr="Slika, ki vsebuje besede trava, drevo, zunanje, park&#10;&#10;Opis je samodejno ustvarjen">
            <a:extLst>
              <a:ext uri="{FF2B5EF4-FFF2-40B4-BE49-F238E27FC236}">
                <a16:creationId xmlns:a16="http://schemas.microsoft.com/office/drawing/2014/main" id="{823A546B-EFCE-EF3B-D363-AE84D4D7F9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5"/>
          <a:stretch/>
        </p:blipFill>
        <p:spPr>
          <a:xfrm>
            <a:off x="914400" y="7048500"/>
            <a:ext cx="4685047" cy="304698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3DAA5EA-DDD4-FCB8-6D61-8861DA9A375D}"/>
              </a:ext>
            </a:extLst>
          </p:cNvPr>
          <p:cNvSpPr txBox="1"/>
          <p:nvPr/>
        </p:nvSpPr>
        <p:spPr>
          <a:xfrm>
            <a:off x="14289531" y="4584839"/>
            <a:ext cx="3809715" cy="4739759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buFontTx/>
              <a:buChar char="-"/>
            </a:pPr>
            <a:r>
              <a:rPr lang="sl-SI" sz="2200" b="1" dirty="0">
                <a:effectLst/>
                <a:latin typeface="+mj-lt"/>
                <a:ea typeface="Times New Roman" panose="02020603050405020304" pitchFamily="18" charset="0"/>
              </a:rPr>
              <a:t>Nadaljevanje: </a:t>
            </a:r>
            <a:r>
              <a:rPr lang="sl-SI" sz="2200" dirty="0">
                <a:effectLst/>
                <a:latin typeface="+mj-lt"/>
                <a:ea typeface="Times New Roman" panose="02020603050405020304" pitchFamily="18" charset="0"/>
              </a:rPr>
              <a:t>ponovno srečanje </a:t>
            </a:r>
            <a:r>
              <a:rPr lang="sl-SI" sz="2200" dirty="0" err="1">
                <a:effectLst/>
                <a:latin typeface="+mj-lt"/>
                <a:ea typeface="Times New Roman" panose="02020603050405020304" pitchFamily="18" charset="0"/>
              </a:rPr>
              <a:t>večih</a:t>
            </a:r>
            <a:r>
              <a:rPr lang="sl-SI" sz="2200" dirty="0">
                <a:effectLst/>
                <a:latin typeface="+mj-lt"/>
                <a:ea typeface="Times New Roman" panose="02020603050405020304" pitchFamily="18" charset="0"/>
              </a:rPr>
              <a:t> deležnikov (društva, ZZT) v maju (izmenjava izkušenj, dobrih praks, ocena trenutnega stanja)</a:t>
            </a:r>
          </a:p>
          <a:p>
            <a:pPr marL="342900" indent="-342900" algn="l">
              <a:buFontTx/>
              <a:buChar char="-"/>
            </a:pPr>
            <a:r>
              <a:rPr lang="sl-SI" sz="2200" b="1" dirty="0">
                <a:effectLst/>
                <a:latin typeface="+mj-lt"/>
                <a:ea typeface="Times New Roman" panose="02020603050405020304" pitchFamily="18" charset="0"/>
              </a:rPr>
              <a:t>V prihodnje </a:t>
            </a:r>
            <a:r>
              <a:rPr lang="sl-SI" sz="2200" dirty="0">
                <a:effectLst/>
                <a:latin typeface="+mj-lt"/>
                <a:ea typeface="Times New Roman" panose="02020603050405020304" pitchFamily="18" charset="0"/>
              </a:rPr>
              <a:t>kreiranje posameznih zgodb, nadgradnja obstoječih in združevanje vsebin.</a:t>
            </a:r>
          </a:p>
          <a:p>
            <a:pPr marL="342900" indent="-342900" algn="l">
              <a:buFontTx/>
              <a:buChar char="-"/>
            </a:pPr>
            <a:r>
              <a:rPr lang="sl-SI" sz="2200" b="1" dirty="0">
                <a:latin typeface="+mj-lt"/>
                <a:ea typeface="Times New Roman" panose="02020603050405020304" pitchFamily="18" charset="0"/>
              </a:rPr>
              <a:t>Vloga SSVO </a:t>
            </a:r>
            <a:r>
              <a:rPr lang="sl-SI" sz="2200" dirty="0">
                <a:latin typeface="+mj-lt"/>
                <a:ea typeface="Times New Roman" panose="02020603050405020304" pitchFamily="18" charset="0"/>
              </a:rPr>
              <a:t>– povezovanje med občinami (akcije v naravi, ozaveščanje, informiranje).</a:t>
            </a:r>
            <a:endParaRPr lang="sl-SI" sz="22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endParaRPr lang="en-US" sz="22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2664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796430" y="2748262"/>
            <a:ext cx="12916803" cy="110921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sl-SI" sz="3000" spc="30" dirty="0">
                <a:solidFill>
                  <a:srgbClr val="000000"/>
                </a:solidFill>
                <a:latin typeface="Open Sans Bold"/>
              </a:rPr>
              <a:t>NAČRTI IN POBUDE ZA USMERJANJE AKTIVNOSTI V PRIHODNJE – POTENCIAL SODELOVANJA ZNOTRAJ OBČIN SOUM (SSVO)</a:t>
            </a:r>
            <a:endParaRPr lang="en-US" sz="3000" spc="3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18288000" cy="2542611"/>
            <a:chOff x="0" y="0"/>
            <a:chExt cx="1730052" cy="24053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30052" cy="240532"/>
            </a:xfrm>
            <a:custGeom>
              <a:avLst/>
              <a:gdLst/>
              <a:ahLst/>
              <a:cxnLst/>
              <a:rect l="l" t="t" r="r" b="b"/>
              <a:pathLst>
                <a:path w="1730052" h="240532">
                  <a:moveTo>
                    <a:pt x="0" y="0"/>
                  </a:moveTo>
                  <a:lnTo>
                    <a:pt x="1730052" y="0"/>
                  </a:lnTo>
                  <a:lnTo>
                    <a:pt x="1730052" y="240532"/>
                  </a:lnTo>
                  <a:lnTo>
                    <a:pt x="0" y="240532"/>
                  </a:lnTo>
                  <a:close/>
                </a:path>
              </a:pathLst>
            </a:custGeom>
            <a:solidFill>
              <a:srgbClr val="95C26D">
                <a:alpha val="49804"/>
              </a:srgbClr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11140251" y="5194869"/>
            <a:ext cx="2475399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spc="192" dirty="0">
                <a:solidFill>
                  <a:srgbClr val="FFFFFF"/>
                </a:solidFill>
                <a:latin typeface="Aileron Heavy"/>
              </a:rPr>
              <a:t>LIFESTYLE</a:t>
            </a:r>
          </a:p>
          <a:p>
            <a:pPr>
              <a:lnSpc>
                <a:spcPts val="3359"/>
              </a:lnSpc>
            </a:pPr>
            <a:r>
              <a:rPr lang="en-US" sz="2400" spc="192" dirty="0">
                <a:solidFill>
                  <a:srgbClr val="FFFFFF"/>
                </a:solidFill>
                <a:latin typeface="Aileron Heavy"/>
              </a:rPr>
              <a:t>BY SAWYER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1270" y="5043763"/>
            <a:ext cx="10088981" cy="34470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200"/>
              </a:lnSpc>
              <a:buAutoNum type="arabicPeriod"/>
            </a:pPr>
            <a:r>
              <a:rPr lang="sl-SI" sz="2200" b="1" dirty="0"/>
              <a:t>SODELOVANJE NA MEDENIH TEDNIH V MARIBORU </a:t>
            </a:r>
            <a:br>
              <a:rPr lang="sl-SI" sz="2200" b="1" dirty="0"/>
            </a:br>
            <a:r>
              <a:rPr lang="sl-SI" sz="2200" b="1" dirty="0"/>
              <a:t>(29. 6. – 13. 7. 2022, Glavna mariborska tržnica)  </a:t>
            </a:r>
          </a:p>
          <a:p>
            <a:pPr marL="285750" indent="-285750">
              <a:buFontTx/>
              <a:buChar char="-"/>
            </a:pPr>
            <a:r>
              <a:rPr lang="sl-SI" sz="2200" b="1" dirty="0"/>
              <a:t>Pisni poziv </a:t>
            </a:r>
            <a:r>
              <a:rPr lang="sl-SI" sz="2200" dirty="0"/>
              <a:t>k sodelovanju. </a:t>
            </a:r>
          </a:p>
          <a:p>
            <a:pPr marL="285750" indent="-285750">
              <a:buFontTx/>
              <a:buChar char="-"/>
            </a:pPr>
            <a:r>
              <a:rPr lang="sl-SI" sz="2200" b="1" dirty="0"/>
              <a:t>Izvedba okrogle mize </a:t>
            </a:r>
            <a:r>
              <a:rPr lang="sl-SI" sz="2200" dirty="0"/>
              <a:t>na temo čebelje poti v Mariboru in njegovi okolici </a:t>
            </a:r>
            <a:br>
              <a:rPr lang="sl-SI" sz="2200" dirty="0"/>
            </a:br>
            <a:r>
              <a:rPr lang="sl-SI" sz="2200" dirty="0"/>
              <a:t>(sodelujoči: predstavniki čebelarskih društev, občin, Zavoda za turizem, Skupne občinske uprave Maribor, …). Možnost predstavitve dejavnosti občin. CILJ: ugotoviti način, kako čebeljo pot razširiti na občine v okolici Maribora; kako pripraviti turistični paket, ki vključuje več občin. </a:t>
            </a:r>
          </a:p>
          <a:p>
            <a:pPr marL="285750" indent="-285750">
              <a:buFontTx/>
              <a:buChar char="-"/>
            </a:pPr>
            <a:endParaRPr lang="sl-SI" sz="2200" dirty="0"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385326" y="497299"/>
            <a:ext cx="2713920" cy="1548012"/>
          </a:xfrm>
          <a:prstGeom prst="rect">
            <a:avLst/>
          </a:prstGeom>
        </p:spPr>
      </p:pic>
      <p:sp>
        <p:nvSpPr>
          <p:cNvPr id="30" name="TextBox 22"/>
          <p:cNvSpPr txBox="1"/>
          <p:nvPr/>
        </p:nvSpPr>
        <p:spPr>
          <a:xfrm>
            <a:off x="6927" y="438466"/>
            <a:ext cx="1508283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sl-SI" sz="3600" b="1" dirty="0">
                <a:solidFill>
                  <a:srgbClr val="0070C0"/>
                </a:solidFill>
              </a:rPr>
              <a:t>LOKALNE SKUPNOSTI V SKUPNI SKRBI </a:t>
            </a:r>
          </a:p>
          <a:p>
            <a:pPr algn="ctr"/>
            <a:r>
              <a:rPr lang="sl-SI" sz="3600" b="1" dirty="0">
                <a:solidFill>
                  <a:srgbClr val="0070C0"/>
                </a:solidFill>
              </a:rPr>
              <a:t>ZA PRIJAZNO OKOLJE DO ČEBEL IN DIVJIH OPRAŠEVALCEV</a:t>
            </a:r>
          </a:p>
          <a:p>
            <a:pPr algn="ctr"/>
            <a:endParaRPr lang="en-US" sz="3600" dirty="0">
              <a:solidFill>
                <a:srgbClr val="000000"/>
              </a:solidFill>
              <a:latin typeface="Open Sans Light Bold" panose="020B0604020202020204" charset="0"/>
              <a:ea typeface="Open Sans Light Bold" panose="020B0604020202020204" charset="0"/>
              <a:cs typeface="Open Sans Light Bold" panose="020B0604020202020204" charset="0"/>
            </a:endParaRPr>
          </a:p>
        </p:txBody>
      </p:sp>
      <p:pic>
        <p:nvPicPr>
          <p:cNvPr id="1028" name="Picture 4" descr="Free photos of W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600" y="4786112"/>
            <a:ext cx="5943599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414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468523" y="2727568"/>
            <a:ext cx="12916803" cy="110921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sl-SI" sz="3000" spc="30" dirty="0">
                <a:solidFill>
                  <a:srgbClr val="000000"/>
                </a:solidFill>
                <a:latin typeface="Open Sans Bold"/>
              </a:rPr>
              <a:t>NAČRTI IN POBUDE ZA USMERJANJE AKTIVNOSTI V PRIHODNJE – POTENCIAL SODELOVANJA ZNOTRAJ OBČIN SOUM (SSVO)</a:t>
            </a:r>
            <a:endParaRPr lang="en-US" sz="3000" spc="3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0" y="0"/>
            <a:ext cx="18288000" cy="2542611"/>
            <a:chOff x="0" y="0"/>
            <a:chExt cx="1730052" cy="24053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30052" cy="240532"/>
            </a:xfrm>
            <a:custGeom>
              <a:avLst/>
              <a:gdLst/>
              <a:ahLst/>
              <a:cxnLst/>
              <a:rect l="l" t="t" r="r" b="b"/>
              <a:pathLst>
                <a:path w="1730052" h="240532">
                  <a:moveTo>
                    <a:pt x="0" y="0"/>
                  </a:moveTo>
                  <a:lnTo>
                    <a:pt x="1730052" y="0"/>
                  </a:lnTo>
                  <a:lnTo>
                    <a:pt x="1730052" y="240532"/>
                  </a:lnTo>
                  <a:lnTo>
                    <a:pt x="0" y="240532"/>
                  </a:lnTo>
                  <a:close/>
                </a:path>
              </a:pathLst>
            </a:custGeom>
            <a:solidFill>
              <a:srgbClr val="95C26D">
                <a:alpha val="49804"/>
              </a:srgbClr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11140251" y="5194869"/>
            <a:ext cx="2475399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spc="192" dirty="0">
                <a:solidFill>
                  <a:srgbClr val="FFFFFF"/>
                </a:solidFill>
                <a:latin typeface="Aileron Heavy"/>
              </a:rPr>
              <a:t>LIFESTYLE</a:t>
            </a:r>
          </a:p>
          <a:p>
            <a:pPr>
              <a:lnSpc>
                <a:spcPts val="3359"/>
              </a:lnSpc>
            </a:pPr>
            <a:r>
              <a:rPr lang="en-US" sz="2400" spc="192" dirty="0">
                <a:solidFill>
                  <a:srgbClr val="FFFFFF"/>
                </a:solidFill>
                <a:latin typeface="Aileron Heavy"/>
              </a:rPr>
              <a:t>BY SAWYER</a:t>
            </a: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385326" y="497299"/>
            <a:ext cx="2713920" cy="1548012"/>
          </a:xfrm>
          <a:prstGeom prst="rect">
            <a:avLst/>
          </a:prstGeom>
        </p:spPr>
      </p:pic>
      <p:sp>
        <p:nvSpPr>
          <p:cNvPr id="30" name="TextBox 22"/>
          <p:cNvSpPr txBox="1"/>
          <p:nvPr/>
        </p:nvSpPr>
        <p:spPr>
          <a:xfrm>
            <a:off x="6927" y="438466"/>
            <a:ext cx="1508283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sl-SI" sz="3600" b="1" dirty="0">
                <a:solidFill>
                  <a:srgbClr val="0070C0"/>
                </a:solidFill>
              </a:rPr>
              <a:t>LOKALNE SKUPNOSTI V SKUPNI SKRBI </a:t>
            </a:r>
          </a:p>
          <a:p>
            <a:pPr algn="ctr"/>
            <a:r>
              <a:rPr lang="sl-SI" sz="3600" b="1" dirty="0">
                <a:solidFill>
                  <a:srgbClr val="0070C0"/>
                </a:solidFill>
              </a:rPr>
              <a:t>ZA PRIJAZNO OKOLJE DO ČEBEL IN DIVJIH OPRAŠEVALCEV</a:t>
            </a:r>
          </a:p>
          <a:p>
            <a:pPr algn="ctr"/>
            <a:endParaRPr lang="en-US" sz="3600" dirty="0">
              <a:solidFill>
                <a:srgbClr val="000000"/>
              </a:solidFill>
              <a:latin typeface="Open Sans Light Bold" panose="020B0604020202020204" charset="0"/>
              <a:ea typeface="Open Sans Light Bold" panose="020B0604020202020204" charset="0"/>
              <a:cs typeface="Open Sans Light Bold" panose="020B0604020202020204" charset="0"/>
            </a:endParaRP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id="{CF1359CC-B1FE-4E79-902F-55E5F5BF1D07}"/>
              </a:ext>
            </a:extLst>
          </p:cNvPr>
          <p:cNvSpPr txBox="1"/>
          <p:nvPr/>
        </p:nvSpPr>
        <p:spPr>
          <a:xfrm>
            <a:off x="380999" y="6182944"/>
            <a:ext cx="6324601" cy="3724096"/>
          </a:xfrm>
          <a:prstGeom prst="rect">
            <a:avLst/>
          </a:prstGeom>
          <a:solidFill>
            <a:srgbClr val="FFFFCC"/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sl-SI" sz="2200" b="1" dirty="0"/>
              <a:t>3. OZAVEŠČANJE </a:t>
            </a:r>
          </a:p>
          <a:p>
            <a:pPr marL="285750" indent="-285750">
              <a:buFontTx/>
              <a:buChar char="-"/>
            </a:pPr>
            <a:r>
              <a:rPr lang="sl-SI" sz="2200" b="1" dirty="0"/>
              <a:t>Priprava prispevka </a:t>
            </a:r>
            <a:r>
              <a:rPr lang="sl-SI" sz="2200" dirty="0"/>
              <a:t>o opraševalcih za tiskane medije in za spletne strani občin.</a:t>
            </a:r>
          </a:p>
          <a:p>
            <a:pPr marL="285750" indent="-285750">
              <a:buFontTx/>
              <a:buChar char="-"/>
            </a:pPr>
            <a:r>
              <a:rPr lang="sl-SI" sz="2200" b="1" dirty="0"/>
              <a:t>Vključitev občinskih uprav </a:t>
            </a:r>
            <a:r>
              <a:rPr lang="sl-SI" sz="2200" dirty="0"/>
              <a:t>v zagotavljanje površin za vse opraševalce, postavitev informativnih tablic, kasnejša košnja, postavitev gnezdišč za divje opraševalce, …</a:t>
            </a:r>
          </a:p>
          <a:p>
            <a:pPr marL="285750" indent="-285750">
              <a:buFontTx/>
              <a:buChar char="-"/>
            </a:pPr>
            <a:r>
              <a:rPr lang="sl-SI" sz="2200" b="1" dirty="0"/>
              <a:t>Priprava gradiva in vključitev </a:t>
            </a:r>
            <a:r>
              <a:rPr lang="sl-SI" sz="2200" dirty="0"/>
              <a:t>šol in vrtcev (širjenje znanja o opraševalcih, izvedba likovnega natečaja ali tekmovanja v znanju, …).</a:t>
            </a:r>
          </a:p>
          <a:p>
            <a:pPr marL="285750" indent="-285750">
              <a:buFontTx/>
              <a:buChar char="-"/>
            </a:pPr>
            <a:r>
              <a:rPr lang="sl-SI" sz="2200" b="1" dirty="0"/>
              <a:t>Predstavitev aktivnosti občin </a:t>
            </a:r>
            <a:r>
              <a:rPr lang="sl-SI" sz="2200" dirty="0"/>
              <a:t>na spletni strani SSVO.</a:t>
            </a:r>
          </a:p>
        </p:txBody>
      </p:sp>
      <p:sp>
        <p:nvSpPr>
          <p:cNvPr id="13" name="TextBox 19"/>
          <p:cNvSpPr txBox="1"/>
          <p:nvPr/>
        </p:nvSpPr>
        <p:spPr>
          <a:xfrm>
            <a:off x="380999" y="4208096"/>
            <a:ext cx="17449801" cy="15542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sl-SI" sz="2200" b="1" dirty="0"/>
              <a:t>2. UGOTOVITEV STANJA (POZIV NA OBČINE)</a:t>
            </a:r>
          </a:p>
          <a:p>
            <a:pPr marL="285750" indent="-285750">
              <a:buFontTx/>
              <a:buChar char="-"/>
            </a:pPr>
            <a:r>
              <a:rPr lang="sl-SI" sz="2200" b="1" dirty="0"/>
              <a:t>Priprava ocene stanja </a:t>
            </a:r>
            <a:r>
              <a:rPr lang="sl-SI" sz="2200" dirty="0"/>
              <a:t>po občinah, zbir kontaktov, potencialnih sodelujočih na operativni ravni. </a:t>
            </a:r>
            <a:r>
              <a:rPr lang="sl-SI" sz="2200" b="1" dirty="0"/>
              <a:t>Jesen 2022 </a:t>
            </a:r>
            <a:r>
              <a:rPr lang="sl-SI" sz="2200" dirty="0"/>
              <a:t>– prvi sestanek vseh občin in pregled aktivnosti ter zbiranje predlogov. </a:t>
            </a:r>
            <a:r>
              <a:rPr lang="sl-SI" sz="2200" b="1" dirty="0"/>
              <a:t>Maj 2023 </a:t>
            </a:r>
            <a:r>
              <a:rPr lang="sl-SI" sz="2200" dirty="0"/>
              <a:t>– </a:t>
            </a:r>
            <a:r>
              <a:rPr lang="sl-SI" sz="2200" dirty="0" err="1"/>
              <a:t>obeležitev</a:t>
            </a:r>
            <a:r>
              <a:rPr lang="sl-SI" sz="2200" dirty="0"/>
              <a:t> svetovnega dneva čebel (na temo čebel IN vseh drugih opraševalcev).</a:t>
            </a:r>
          </a:p>
          <a:p>
            <a:pPr lvl="1"/>
            <a:endParaRPr lang="sl-SI" sz="2200" dirty="0"/>
          </a:p>
        </p:txBody>
      </p:sp>
      <p:pic>
        <p:nvPicPr>
          <p:cNvPr id="18" name="Slika 17"/>
          <p:cNvPicPr>
            <a:picLocks noChangeAspect="1"/>
          </p:cNvPicPr>
          <p:nvPr/>
        </p:nvPicPr>
        <p:blipFill rotWithShape="1">
          <a:blip r:embed="rId4"/>
          <a:srcRect l="21562" t="11667" r="31563" b="5702"/>
          <a:stretch/>
        </p:blipFill>
        <p:spPr>
          <a:xfrm>
            <a:off x="6843405" y="6182944"/>
            <a:ext cx="3733800" cy="3702356"/>
          </a:xfrm>
          <a:prstGeom prst="rect">
            <a:avLst/>
          </a:prstGeom>
        </p:spPr>
      </p:pic>
      <p:pic>
        <p:nvPicPr>
          <p:cNvPr id="19" name="Picture 4" descr="VIDEO: V Koreni bogatejši za učni čebelnjak – Lokalec.si">
            <a:extLst>
              <a:ext uri="{FF2B5EF4-FFF2-40B4-BE49-F238E27FC236}">
                <a16:creationId xmlns:a16="http://schemas.microsoft.com/office/drawing/2014/main" id="{D240B807-F614-BC03-2D45-9AD610368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0" y="5967233"/>
            <a:ext cx="5423994" cy="338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D2D2A2AB-347A-E5AE-0937-6D63B909ABF2}"/>
              </a:ext>
            </a:extLst>
          </p:cNvPr>
          <p:cNvSpPr txBox="1"/>
          <p:nvPr/>
        </p:nvSpPr>
        <p:spPr>
          <a:xfrm>
            <a:off x="12727565" y="9564922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Učni čebelnjak v Občini Duplek (Korena)</a:t>
            </a:r>
          </a:p>
        </p:txBody>
      </p:sp>
    </p:spTree>
    <p:extLst>
      <p:ext uri="{BB962C8B-B14F-4D97-AF65-F5344CB8AC3E}">
        <p14:creationId xmlns:p14="http://schemas.microsoft.com/office/powerpoint/2010/main" val="3979541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"/>
            <a:ext cx="18288000" cy="2019300"/>
            <a:chOff x="0" y="0"/>
            <a:chExt cx="6671512" cy="8757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875772"/>
            </a:xfrm>
            <a:custGeom>
              <a:avLst/>
              <a:gdLst/>
              <a:ahLst/>
              <a:cxnLst/>
              <a:rect l="l" t="t" r="r" b="b"/>
              <a:pathLst>
                <a:path w="6671512" h="875772">
                  <a:moveTo>
                    <a:pt x="0" y="0"/>
                  </a:moveTo>
                  <a:lnTo>
                    <a:pt x="6671512" y="0"/>
                  </a:lnTo>
                  <a:lnTo>
                    <a:pt x="6671512" y="875772"/>
                  </a:lnTo>
                  <a:lnTo>
                    <a:pt x="0" y="875772"/>
                  </a:lnTo>
                  <a:close/>
                </a:path>
              </a:pathLst>
            </a:custGeom>
            <a:solidFill>
              <a:srgbClr val="95C26D">
                <a:alpha val="49804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274" y="7695169"/>
            <a:ext cx="12097266" cy="2369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000000"/>
                </a:solidFill>
                <a:latin typeface="Open Sans"/>
              </a:rPr>
              <a:t>SOU Maribor, Skupna služba </a:t>
            </a:r>
            <a:r>
              <a:rPr lang="en-US" sz="2200" dirty="0" err="1">
                <a:solidFill>
                  <a:srgbClr val="000000"/>
                </a:solidFill>
                <a:latin typeface="Open Sans"/>
              </a:rPr>
              <a:t>varstva</a:t>
            </a:r>
            <a:r>
              <a:rPr lang="en-US" sz="22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</a:rPr>
              <a:t>okolja</a:t>
            </a:r>
            <a:r>
              <a:rPr lang="sl-SI" sz="22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ns"/>
              </a:rPr>
              <a:t>Ul</a:t>
            </a:r>
            <a:r>
              <a:rPr lang="en-US" sz="2200" dirty="0">
                <a:solidFill>
                  <a:srgbClr val="000000"/>
                </a:solidFill>
                <a:latin typeface="Open Sans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Open Sans"/>
              </a:rPr>
              <a:t>heroja</a:t>
            </a:r>
            <a:r>
              <a:rPr lang="en-US" sz="22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</a:rPr>
              <a:t>Tomšiča</a:t>
            </a:r>
            <a:r>
              <a:rPr lang="en-US" sz="2200" dirty="0">
                <a:solidFill>
                  <a:srgbClr val="000000"/>
                </a:solidFill>
                <a:latin typeface="Open Sans"/>
              </a:rPr>
              <a:t> 2</a:t>
            </a:r>
            <a:r>
              <a:rPr lang="sl-SI" sz="22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200" dirty="0">
                <a:solidFill>
                  <a:srgbClr val="000000"/>
                </a:solidFill>
                <a:latin typeface="Open Sans"/>
              </a:rPr>
              <a:t> Maribor</a:t>
            </a:r>
            <a:endParaRPr lang="sl-SI" sz="2200" dirty="0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sl-SI" sz="2200" dirty="0">
                <a:solidFill>
                  <a:srgbClr val="000000"/>
                </a:solidFill>
                <a:latin typeface="Open Sans"/>
              </a:rPr>
              <a:t>Cvetka SLANA, vodja službe</a:t>
            </a:r>
          </a:p>
          <a:p>
            <a:pPr algn="ctr"/>
            <a:r>
              <a:rPr lang="sl-SI" sz="2200" dirty="0">
                <a:solidFill>
                  <a:srgbClr val="000000"/>
                </a:solidFill>
                <a:latin typeface="Open Sans"/>
              </a:rPr>
              <a:t>Nina GORNIK MULEC, strokovna sodelavka</a:t>
            </a:r>
            <a:endParaRPr lang="en-US" sz="2200" dirty="0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sl-SI" sz="2200" dirty="0">
                <a:solidFill>
                  <a:srgbClr val="000000"/>
                </a:solidFill>
                <a:latin typeface="Open Sans"/>
                <a:hlinkClick r:id="rId3"/>
              </a:rPr>
              <a:t>cvetka.slana@maribor.si</a:t>
            </a:r>
            <a:r>
              <a:rPr lang="sl-SI" sz="2200" dirty="0">
                <a:solidFill>
                  <a:srgbClr val="000000"/>
                </a:solidFill>
                <a:latin typeface="Open Sans"/>
              </a:rPr>
              <a:t>; </a:t>
            </a:r>
            <a:r>
              <a:rPr lang="sl-SI" sz="2200" dirty="0">
                <a:solidFill>
                  <a:srgbClr val="000000"/>
                </a:solidFill>
                <a:latin typeface="Open Sans"/>
                <a:hlinkClick r:id="rId4"/>
              </a:rPr>
              <a:t>nina.gornikmulec@maribor.si</a:t>
            </a:r>
            <a:r>
              <a:rPr lang="sl-SI" sz="2200" dirty="0">
                <a:solidFill>
                  <a:srgbClr val="000000"/>
                </a:solidFill>
                <a:latin typeface="Open Sans"/>
              </a:rPr>
              <a:t> </a:t>
            </a:r>
            <a:endParaRPr lang="en-US" sz="2200" dirty="0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en-US" sz="2200" dirty="0">
                <a:solidFill>
                  <a:srgbClr val="000000"/>
                </a:solidFill>
                <a:latin typeface="Open Sans"/>
              </a:rPr>
              <a:t>02/2201-445</a:t>
            </a:r>
          </a:p>
          <a:p>
            <a:pPr algn="ctr"/>
            <a:r>
              <a:rPr lang="en-US" sz="2200" dirty="0">
                <a:solidFill>
                  <a:srgbClr val="000000"/>
                </a:solidFill>
                <a:latin typeface="Open Sans"/>
              </a:rPr>
              <a:t>info.okolje@maribor.si</a:t>
            </a:r>
          </a:p>
          <a:p>
            <a:pPr algn="ctr"/>
            <a:r>
              <a:rPr lang="en-US" sz="2200" dirty="0">
                <a:solidFill>
                  <a:srgbClr val="000000"/>
                </a:solidFill>
                <a:latin typeface="Open Sans"/>
              </a:rPr>
              <a:t>www.okolje.maribor.si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316200" y="261937"/>
            <a:ext cx="2756095" cy="157206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095366" y="-9526"/>
            <a:ext cx="11521083" cy="1509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5000" dirty="0" err="1">
                <a:solidFill>
                  <a:srgbClr val="0070C0"/>
                </a:solidFill>
                <a:latin typeface="Open Sans Light Bold" panose="020B0604020202020204" charset="0"/>
                <a:ea typeface="Open Sans Light Bold" panose="020B0604020202020204" charset="0"/>
                <a:cs typeface="Open Sans Light Bold" panose="020B0604020202020204" charset="0"/>
              </a:rPr>
              <a:t>Hvala</a:t>
            </a:r>
            <a:r>
              <a:rPr lang="en-US" sz="5000" dirty="0">
                <a:solidFill>
                  <a:srgbClr val="0070C0"/>
                </a:solidFill>
                <a:latin typeface="Open Sans Light Bold" panose="020B0604020202020204" charset="0"/>
                <a:ea typeface="Open Sans Light Bold" panose="020B0604020202020204" charset="0"/>
                <a:cs typeface="Open Sans Light Bold" panose="020B0604020202020204" charset="0"/>
              </a:rPr>
              <a:t> </a:t>
            </a:r>
            <a:r>
              <a:rPr lang="en-US" sz="5000" dirty="0" err="1">
                <a:solidFill>
                  <a:srgbClr val="0070C0"/>
                </a:solidFill>
                <a:latin typeface="Open Sans Light Bold" panose="020B0604020202020204" charset="0"/>
                <a:ea typeface="Open Sans Light Bold" panose="020B0604020202020204" charset="0"/>
                <a:cs typeface="Open Sans Light Bold" panose="020B0604020202020204" charset="0"/>
              </a:rPr>
              <a:t>za</a:t>
            </a:r>
            <a:r>
              <a:rPr lang="en-US" sz="5000" dirty="0">
                <a:solidFill>
                  <a:srgbClr val="0070C0"/>
                </a:solidFill>
                <a:latin typeface="Open Sans Light Bold" panose="020B0604020202020204" charset="0"/>
                <a:ea typeface="Open Sans Light Bold" panose="020B0604020202020204" charset="0"/>
                <a:cs typeface="Open Sans Light Bold" panose="020B0604020202020204" charset="0"/>
              </a:rPr>
              <a:t> </a:t>
            </a:r>
            <a:r>
              <a:rPr lang="en-US" sz="5000" dirty="0" err="1">
                <a:solidFill>
                  <a:srgbClr val="0070C0"/>
                </a:solidFill>
                <a:latin typeface="Open Sans Light Bold" panose="020B0604020202020204" charset="0"/>
                <a:ea typeface="Open Sans Light Bold" panose="020B0604020202020204" charset="0"/>
                <a:cs typeface="Open Sans Light Bold" panose="020B0604020202020204" charset="0"/>
              </a:rPr>
              <a:t>pozornost</a:t>
            </a:r>
            <a:r>
              <a:rPr lang="en-US" sz="9000" dirty="0">
                <a:solidFill>
                  <a:srgbClr val="0070C0"/>
                </a:solidFill>
                <a:latin typeface="Open Sans Light Bold" panose="020B0604020202020204" charset="0"/>
                <a:ea typeface="Open Sans Light Bold" panose="020B0604020202020204" charset="0"/>
                <a:cs typeface="Open Sans Light Bold" panose="020B0604020202020204" charset="0"/>
              </a:rPr>
              <a:t>!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8"/>
          <a:stretch/>
        </p:blipFill>
        <p:spPr>
          <a:xfrm>
            <a:off x="3095366" y="1955673"/>
            <a:ext cx="11230234" cy="573949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1101</Words>
  <Application>Microsoft Office PowerPoint</Application>
  <PresentationFormat>Po meri</PresentationFormat>
  <Paragraphs>111</Paragraphs>
  <Slides>9</Slides>
  <Notes>4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7" baseType="lpstr">
      <vt:lpstr>Open Sans Bold</vt:lpstr>
      <vt:lpstr>Open Sans Light Bold</vt:lpstr>
      <vt:lpstr>Open Sans</vt:lpstr>
      <vt:lpstr>Calibri</vt:lpstr>
      <vt:lpstr>Arimo</vt:lpstr>
      <vt:lpstr>Aileron Heavy</vt:lpstr>
      <vt:lpstr>Arial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SSVO - Interaktivna karta</dc:title>
  <dc:creator>Cvetka SLANA</dc:creator>
  <cp:lastModifiedBy>Marjeta KRISTOFIĆ JAMNIK</cp:lastModifiedBy>
  <cp:revision>32</cp:revision>
  <cp:lastPrinted>2022-06-10T10:39:04Z</cp:lastPrinted>
  <dcterms:created xsi:type="dcterms:W3CDTF">2006-08-16T00:00:00Z</dcterms:created>
  <dcterms:modified xsi:type="dcterms:W3CDTF">2022-06-14T06:07:11Z</dcterms:modified>
  <dc:identifier>DAFAZbzUueI</dc:identifier>
</cp:coreProperties>
</file>